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304" r:id="rId6"/>
    <p:sldId id="308" r:id="rId7"/>
    <p:sldId id="305" r:id="rId8"/>
    <p:sldId id="309" r:id="rId9"/>
    <p:sldId id="306" r:id="rId10"/>
    <p:sldId id="337" r:id="rId11"/>
    <p:sldId id="338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261" r:id="rId20"/>
    <p:sldId id="321" r:id="rId21"/>
    <p:sldId id="262" r:id="rId22"/>
    <p:sldId id="322" r:id="rId23"/>
    <p:sldId id="339" r:id="rId24"/>
    <p:sldId id="340" r:id="rId25"/>
    <p:sldId id="341" r:id="rId26"/>
    <p:sldId id="263" r:id="rId27"/>
    <p:sldId id="320" r:id="rId28"/>
    <p:sldId id="264" r:id="rId29"/>
    <p:sldId id="265" r:id="rId30"/>
    <p:sldId id="323" r:id="rId31"/>
    <p:sldId id="267" r:id="rId32"/>
    <p:sldId id="268" r:id="rId33"/>
    <p:sldId id="269" r:id="rId34"/>
    <p:sldId id="342" r:id="rId35"/>
    <p:sldId id="343" r:id="rId36"/>
    <p:sldId id="270" r:id="rId37"/>
    <p:sldId id="317" r:id="rId38"/>
    <p:sldId id="280" r:id="rId39"/>
    <p:sldId id="281" r:id="rId40"/>
    <p:sldId id="282" r:id="rId41"/>
    <p:sldId id="318" r:id="rId42"/>
    <p:sldId id="283" r:id="rId43"/>
    <p:sldId id="319" r:id="rId44"/>
    <p:sldId id="279" r:id="rId45"/>
    <p:sldId id="284" r:id="rId46"/>
    <p:sldId id="345" r:id="rId47"/>
    <p:sldId id="350" r:id="rId48"/>
    <p:sldId id="285" r:id="rId49"/>
    <p:sldId id="286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287" r:id="rId62"/>
    <p:sldId id="362" r:id="rId63"/>
    <p:sldId id="364" r:id="rId64"/>
    <p:sldId id="363" r:id="rId65"/>
    <p:sldId id="366" r:id="rId66"/>
    <p:sldId id="365" r:id="rId67"/>
    <p:sldId id="367" r:id="rId68"/>
    <p:sldId id="289" r:id="rId69"/>
    <p:sldId id="368" r:id="rId70"/>
    <p:sldId id="290" r:id="rId71"/>
    <p:sldId id="369" r:id="rId72"/>
    <p:sldId id="291" r:id="rId73"/>
    <p:sldId id="370" r:id="rId74"/>
    <p:sldId id="371" r:id="rId75"/>
    <p:sldId id="372" r:id="rId76"/>
    <p:sldId id="373" r:id="rId77"/>
    <p:sldId id="292" r:id="rId78"/>
    <p:sldId id="294" r:id="rId79"/>
    <p:sldId id="293" r:id="rId80"/>
    <p:sldId id="295" r:id="rId81"/>
    <p:sldId id="296" r:id="rId82"/>
    <p:sldId id="297" r:id="rId83"/>
    <p:sldId id="298" r:id="rId84"/>
    <p:sldId id="349" r:id="rId85"/>
    <p:sldId id="299" r:id="rId86"/>
    <p:sldId id="300" r:id="rId87"/>
    <p:sldId id="330" r:id="rId88"/>
    <p:sldId id="347" r:id="rId89"/>
    <p:sldId id="348" r:id="rId90"/>
    <p:sldId id="328" r:id="rId91"/>
    <p:sldId id="331" r:id="rId92"/>
    <p:sldId id="332" r:id="rId93"/>
    <p:sldId id="329" r:id="rId94"/>
    <p:sldId id="333" r:id="rId95"/>
    <p:sldId id="334" r:id="rId96"/>
    <p:sldId id="336" r:id="rId97"/>
    <p:sldId id="301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12"/>
    <p:restoredTop sz="94560"/>
  </p:normalViewPr>
  <p:slideViewPr>
    <p:cSldViewPr snapToGrid="0">
      <p:cViewPr varScale="1">
        <p:scale>
          <a:sx n="102" d="100"/>
          <a:sy n="102" d="100"/>
        </p:scale>
        <p:origin x="800" y="168"/>
      </p:cViewPr>
      <p:guideLst/>
    </p:cSldViewPr>
  </p:slideViewPr>
  <p:outlineViewPr>
    <p:cViewPr>
      <p:scale>
        <a:sx n="33" d="100"/>
        <a:sy n="33" d="100"/>
      </p:scale>
      <p:origin x="0" y="-93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BB5E0-0033-41A2-9F07-69E836BB7B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A3B147-2807-4968-9560-7DE14F7CFCDE}">
      <dgm:prSet/>
      <dgm:spPr/>
      <dgm:t>
        <a:bodyPr/>
        <a:lstStyle/>
        <a:p>
          <a:r>
            <a:rPr lang="en-US" dirty="0"/>
            <a:t>Bayesian Inference</a:t>
          </a:r>
        </a:p>
      </dgm:t>
    </dgm:pt>
    <dgm:pt modelId="{D63D6F82-6828-4A86-908B-EA88B51D95EA}" type="parTrans" cxnId="{5C140FFF-2134-412D-80E3-D401E6F19763}">
      <dgm:prSet/>
      <dgm:spPr/>
      <dgm:t>
        <a:bodyPr/>
        <a:lstStyle/>
        <a:p>
          <a:endParaRPr lang="en-US"/>
        </a:p>
      </dgm:t>
    </dgm:pt>
    <dgm:pt modelId="{43D2788B-2E31-4767-88D7-43097C21D061}" type="sibTrans" cxnId="{5C140FFF-2134-412D-80E3-D401E6F19763}">
      <dgm:prSet/>
      <dgm:spPr/>
      <dgm:t>
        <a:bodyPr/>
        <a:lstStyle/>
        <a:p>
          <a:endParaRPr lang="en-US"/>
        </a:p>
      </dgm:t>
    </dgm:pt>
    <dgm:pt modelId="{31C3A9CE-A2BB-4B24-BAF5-C52A5185A4C3}">
      <dgm:prSet/>
      <dgm:spPr/>
      <dgm:t>
        <a:bodyPr/>
        <a:lstStyle/>
        <a:p>
          <a:r>
            <a:rPr lang="en-US" dirty="0"/>
            <a:t>MCMC Sampling</a:t>
          </a:r>
        </a:p>
      </dgm:t>
    </dgm:pt>
    <dgm:pt modelId="{E8BC5BD1-2EB1-4F92-A76D-FC7E3C8885F4}" type="parTrans" cxnId="{4533BE58-7902-4F87-B440-BFF9A78BF29A}">
      <dgm:prSet/>
      <dgm:spPr/>
      <dgm:t>
        <a:bodyPr/>
        <a:lstStyle/>
        <a:p>
          <a:endParaRPr lang="en-US"/>
        </a:p>
      </dgm:t>
    </dgm:pt>
    <dgm:pt modelId="{A85DCAB7-3D5D-4624-9A26-F652458F105A}" type="sibTrans" cxnId="{4533BE58-7902-4F87-B440-BFF9A78BF29A}">
      <dgm:prSet/>
      <dgm:spPr/>
      <dgm:t>
        <a:bodyPr/>
        <a:lstStyle/>
        <a:p>
          <a:endParaRPr lang="en-US"/>
        </a:p>
      </dgm:t>
    </dgm:pt>
    <dgm:pt modelId="{DE4F9115-D568-4425-B706-D898A90E83BB}">
      <dgm:prSet/>
      <dgm:spPr/>
      <dgm:t>
        <a:bodyPr/>
        <a:lstStyle/>
        <a:p>
          <a:r>
            <a:rPr lang="en-US" dirty="0"/>
            <a:t>HMC/NUTS &amp; Stan</a:t>
          </a:r>
        </a:p>
      </dgm:t>
    </dgm:pt>
    <dgm:pt modelId="{91F2F8D9-DC6D-4B04-B051-7F0EF2D3DD9C}" type="parTrans" cxnId="{57B4910C-D765-4EB8-9233-0FF597543958}">
      <dgm:prSet/>
      <dgm:spPr/>
      <dgm:t>
        <a:bodyPr/>
        <a:lstStyle/>
        <a:p>
          <a:endParaRPr lang="en-US"/>
        </a:p>
      </dgm:t>
    </dgm:pt>
    <dgm:pt modelId="{CEA0A175-9A6E-409E-B969-58AC02D5729D}" type="sibTrans" cxnId="{57B4910C-D765-4EB8-9233-0FF597543958}">
      <dgm:prSet/>
      <dgm:spPr/>
      <dgm:t>
        <a:bodyPr/>
        <a:lstStyle/>
        <a:p>
          <a:endParaRPr lang="en-US"/>
        </a:p>
      </dgm:t>
    </dgm:pt>
    <dgm:pt modelId="{4302E697-FF64-4D4C-A7AC-BF9BD38F72A1}">
      <dgm:prSet/>
      <dgm:spPr/>
      <dgm:t>
        <a:bodyPr/>
        <a:lstStyle/>
        <a:p>
          <a:r>
            <a:rPr lang="en-US" dirty="0"/>
            <a:t>Bayesian Workflow</a:t>
          </a:r>
        </a:p>
      </dgm:t>
    </dgm:pt>
    <dgm:pt modelId="{3BD0FFE2-19A0-46C5-96D4-8D6E92F432BD}" type="parTrans" cxnId="{4AEF0619-676C-4D96-AB24-32E5ADF31629}">
      <dgm:prSet/>
      <dgm:spPr/>
      <dgm:t>
        <a:bodyPr/>
        <a:lstStyle/>
        <a:p>
          <a:endParaRPr lang="en-US"/>
        </a:p>
      </dgm:t>
    </dgm:pt>
    <dgm:pt modelId="{21FA8301-1449-489D-9C0A-52BCCC41F599}" type="sibTrans" cxnId="{4AEF0619-676C-4D96-AB24-32E5ADF31629}">
      <dgm:prSet/>
      <dgm:spPr/>
      <dgm:t>
        <a:bodyPr/>
        <a:lstStyle/>
        <a:p>
          <a:endParaRPr lang="en-US"/>
        </a:p>
      </dgm:t>
    </dgm:pt>
    <dgm:pt modelId="{E23D4573-6AF8-4B43-B6CD-FF10B00BE529}">
      <dgm:prSet/>
      <dgm:spPr/>
      <dgm:t>
        <a:bodyPr/>
        <a:lstStyle/>
        <a:p>
          <a:r>
            <a:rPr lang="en-US" dirty="0"/>
            <a:t>Step-by-Step Workflow: Epilepsy RCT</a:t>
          </a:r>
        </a:p>
      </dgm:t>
    </dgm:pt>
    <dgm:pt modelId="{E85CEF54-098E-4FD2-917E-A87AF3E56731}" type="parTrans" cxnId="{A81DA477-34EC-4F52-B50D-650C6575E068}">
      <dgm:prSet/>
      <dgm:spPr/>
      <dgm:t>
        <a:bodyPr/>
        <a:lstStyle/>
        <a:p>
          <a:endParaRPr lang="en-US"/>
        </a:p>
      </dgm:t>
    </dgm:pt>
    <dgm:pt modelId="{A30B4C6F-9A8A-4E01-B109-517241CE9885}" type="sibTrans" cxnId="{A81DA477-34EC-4F52-B50D-650C6575E068}">
      <dgm:prSet/>
      <dgm:spPr/>
      <dgm:t>
        <a:bodyPr/>
        <a:lstStyle/>
        <a:p>
          <a:endParaRPr lang="en-US"/>
        </a:p>
      </dgm:t>
    </dgm:pt>
    <dgm:pt modelId="{691A48AF-9977-410F-8BF9-EFA9E043EE6D}">
      <dgm:prSet/>
      <dgm:spPr/>
      <dgm:t>
        <a:bodyPr/>
        <a:lstStyle/>
        <a:p>
          <a:r>
            <a:rPr lang="en-US"/>
            <a:t>Conclusions</a:t>
          </a:r>
        </a:p>
      </dgm:t>
    </dgm:pt>
    <dgm:pt modelId="{22A02B63-04BB-45A9-AC6E-0668C4E0CDB0}" type="parTrans" cxnId="{52CCA55B-E811-433A-9AD7-9E9526E093E5}">
      <dgm:prSet/>
      <dgm:spPr/>
      <dgm:t>
        <a:bodyPr/>
        <a:lstStyle/>
        <a:p>
          <a:endParaRPr lang="en-US"/>
        </a:p>
      </dgm:t>
    </dgm:pt>
    <dgm:pt modelId="{90D29670-2179-44EB-BEE2-5312B9DC06B3}" type="sibTrans" cxnId="{52CCA55B-E811-433A-9AD7-9E9526E093E5}">
      <dgm:prSet/>
      <dgm:spPr/>
      <dgm:t>
        <a:bodyPr/>
        <a:lstStyle/>
        <a:p>
          <a:endParaRPr lang="en-US"/>
        </a:p>
      </dgm:t>
    </dgm:pt>
    <dgm:pt modelId="{CC2A1FFD-C485-3F4E-9ED5-3A29404DEF2B}" type="pres">
      <dgm:prSet presAssocID="{AFCBB5E0-0033-41A2-9F07-69E836BB7B40}" presName="linear" presStyleCnt="0">
        <dgm:presLayoutVars>
          <dgm:animLvl val="lvl"/>
          <dgm:resizeHandles val="exact"/>
        </dgm:presLayoutVars>
      </dgm:prSet>
      <dgm:spPr/>
    </dgm:pt>
    <dgm:pt modelId="{E4542D0A-D1C2-C547-9D91-655212A3972F}" type="pres">
      <dgm:prSet presAssocID="{71A3B147-2807-4968-9560-7DE14F7CFC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FEC6947-9656-614F-A585-6CDFBDBF8602}" type="pres">
      <dgm:prSet presAssocID="{43D2788B-2E31-4767-88D7-43097C21D061}" presName="spacer" presStyleCnt="0"/>
      <dgm:spPr/>
    </dgm:pt>
    <dgm:pt modelId="{D5D72C81-E333-E840-8DC2-472231D9BFB7}" type="pres">
      <dgm:prSet presAssocID="{31C3A9CE-A2BB-4B24-BAF5-C52A5185A4C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4AB71DC-9658-C040-BC08-0F5E877A274A}" type="pres">
      <dgm:prSet presAssocID="{A85DCAB7-3D5D-4624-9A26-F652458F105A}" presName="spacer" presStyleCnt="0"/>
      <dgm:spPr/>
    </dgm:pt>
    <dgm:pt modelId="{1D727041-2F7B-DB4B-A6EC-FC444E8AC4F1}" type="pres">
      <dgm:prSet presAssocID="{DE4F9115-D568-4425-B706-D898A90E83B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71C2790-57AD-9544-A52D-5CEDC70BA6CA}" type="pres">
      <dgm:prSet presAssocID="{CEA0A175-9A6E-409E-B969-58AC02D5729D}" presName="spacer" presStyleCnt="0"/>
      <dgm:spPr/>
    </dgm:pt>
    <dgm:pt modelId="{9BDBD5D5-120D-1D48-9675-21B5D4EA98DC}" type="pres">
      <dgm:prSet presAssocID="{4302E697-FF64-4D4C-A7AC-BF9BD38F72A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EB55034-B730-EC45-A7B6-EA191CD37CCB}" type="pres">
      <dgm:prSet presAssocID="{21FA8301-1449-489D-9C0A-52BCCC41F599}" presName="spacer" presStyleCnt="0"/>
      <dgm:spPr/>
    </dgm:pt>
    <dgm:pt modelId="{2FA1353B-7EB9-DA46-A2E5-95DD1F0C6C14}" type="pres">
      <dgm:prSet presAssocID="{E23D4573-6AF8-4B43-B6CD-FF10B00BE52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AA4E5E5-9A83-CA48-930C-C244E15A7EA9}" type="pres">
      <dgm:prSet presAssocID="{A30B4C6F-9A8A-4E01-B109-517241CE9885}" presName="spacer" presStyleCnt="0"/>
      <dgm:spPr/>
    </dgm:pt>
    <dgm:pt modelId="{0E097CD0-DE56-1840-AB3E-A781866CEDD1}" type="pres">
      <dgm:prSet presAssocID="{691A48AF-9977-410F-8BF9-EFA9E043EE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7B4910C-D765-4EB8-9233-0FF597543958}" srcId="{AFCBB5E0-0033-41A2-9F07-69E836BB7B40}" destId="{DE4F9115-D568-4425-B706-D898A90E83BB}" srcOrd="2" destOrd="0" parTransId="{91F2F8D9-DC6D-4B04-B051-7F0EF2D3DD9C}" sibTransId="{CEA0A175-9A6E-409E-B969-58AC02D5729D}"/>
    <dgm:cxn modelId="{4AEF0619-676C-4D96-AB24-32E5ADF31629}" srcId="{AFCBB5E0-0033-41A2-9F07-69E836BB7B40}" destId="{4302E697-FF64-4D4C-A7AC-BF9BD38F72A1}" srcOrd="3" destOrd="0" parTransId="{3BD0FFE2-19A0-46C5-96D4-8D6E92F432BD}" sibTransId="{21FA8301-1449-489D-9C0A-52BCCC41F599}"/>
    <dgm:cxn modelId="{CF023325-DABA-E14A-8043-6D536DDA7AA5}" type="presOf" srcId="{AFCBB5E0-0033-41A2-9F07-69E836BB7B40}" destId="{CC2A1FFD-C485-3F4E-9ED5-3A29404DEF2B}" srcOrd="0" destOrd="0" presId="urn:microsoft.com/office/officeart/2005/8/layout/vList2"/>
    <dgm:cxn modelId="{4533BE58-7902-4F87-B440-BFF9A78BF29A}" srcId="{AFCBB5E0-0033-41A2-9F07-69E836BB7B40}" destId="{31C3A9CE-A2BB-4B24-BAF5-C52A5185A4C3}" srcOrd="1" destOrd="0" parTransId="{E8BC5BD1-2EB1-4F92-A76D-FC7E3C8885F4}" sibTransId="{A85DCAB7-3D5D-4624-9A26-F652458F105A}"/>
    <dgm:cxn modelId="{52CCA55B-E811-433A-9AD7-9E9526E093E5}" srcId="{AFCBB5E0-0033-41A2-9F07-69E836BB7B40}" destId="{691A48AF-9977-410F-8BF9-EFA9E043EE6D}" srcOrd="5" destOrd="0" parTransId="{22A02B63-04BB-45A9-AC6E-0668C4E0CDB0}" sibTransId="{90D29670-2179-44EB-BEE2-5312B9DC06B3}"/>
    <dgm:cxn modelId="{7E969D69-0090-6E49-AA2F-6D2456ED6002}" type="presOf" srcId="{31C3A9CE-A2BB-4B24-BAF5-C52A5185A4C3}" destId="{D5D72C81-E333-E840-8DC2-472231D9BFB7}" srcOrd="0" destOrd="0" presId="urn:microsoft.com/office/officeart/2005/8/layout/vList2"/>
    <dgm:cxn modelId="{A81DA477-34EC-4F52-B50D-650C6575E068}" srcId="{AFCBB5E0-0033-41A2-9F07-69E836BB7B40}" destId="{E23D4573-6AF8-4B43-B6CD-FF10B00BE529}" srcOrd="4" destOrd="0" parTransId="{E85CEF54-098E-4FD2-917E-A87AF3E56731}" sibTransId="{A30B4C6F-9A8A-4E01-B109-517241CE9885}"/>
    <dgm:cxn modelId="{E4A5E585-0BB0-1D4C-9949-BAC58EC27CBA}" type="presOf" srcId="{71A3B147-2807-4968-9560-7DE14F7CFCDE}" destId="{E4542D0A-D1C2-C547-9D91-655212A3972F}" srcOrd="0" destOrd="0" presId="urn:microsoft.com/office/officeart/2005/8/layout/vList2"/>
    <dgm:cxn modelId="{381B158C-F74D-574E-82EE-6ABFA8484C4A}" type="presOf" srcId="{4302E697-FF64-4D4C-A7AC-BF9BD38F72A1}" destId="{9BDBD5D5-120D-1D48-9675-21B5D4EA98DC}" srcOrd="0" destOrd="0" presId="urn:microsoft.com/office/officeart/2005/8/layout/vList2"/>
    <dgm:cxn modelId="{CD3A9E8D-6633-DE46-8372-68F02E0D1BA0}" type="presOf" srcId="{E23D4573-6AF8-4B43-B6CD-FF10B00BE529}" destId="{2FA1353B-7EB9-DA46-A2E5-95DD1F0C6C14}" srcOrd="0" destOrd="0" presId="urn:microsoft.com/office/officeart/2005/8/layout/vList2"/>
    <dgm:cxn modelId="{CB4AE9CF-D07D-044D-B87A-9E2C0D793A3B}" type="presOf" srcId="{691A48AF-9977-410F-8BF9-EFA9E043EE6D}" destId="{0E097CD0-DE56-1840-AB3E-A781866CEDD1}" srcOrd="0" destOrd="0" presId="urn:microsoft.com/office/officeart/2005/8/layout/vList2"/>
    <dgm:cxn modelId="{B5B6A4DA-2A4A-5447-A4BB-F4FD10A01DAF}" type="presOf" srcId="{DE4F9115-D568-4425-B706-D898A90E83BB}" destId="{1D727041-2F7B-DB4B-A6EC-FC444E8AC4F1}" srcOrd="0" destOrd="0" presId="urn:microsoft.com/office/officeart/2005/8/layout/vList2"/>
    <dgm:cxn modelId="{5C140FFF-2134-412D-80E3-D401E6F19763}" srcId="{AFCBB5E0-0033-41A2-9F07-69E836BB7B40}" destId="{71A3B147-2807-4968-9560-7DE14F7CFCDE}" srcOrd="0" destOrd="0" parTransId="{D63D6F82-6828-4A86-908B-EA88B51D95EA}" sibTransId="{43D2788B-2E31-4767-88D7-43097C21D061}"/>
    <dgm:cxn modelId="{A375048B-52A0-9C40-9139-799A3FA1D026}" type="presParOf" srcId="{CC2A1FFD-C485-3F4E-9ED5-3A29404DEF2B}" destId="{E4542D0A-D1C2-C547-9D91-655212A3972F}" srcOrd="0" destOrd="0" presId="urn:microsoft.com/office/officeart/2005/8/layout/vList2"/>
    <dgm:cxn modelId="{49AA9CAD-0507-2744-9F57-36543E6703A2}" type="presParOf" srcId="{CC2A1FFD-C485-3F4E-9ED5-3A29404DEF2B}" destId="{5FEC6947-9656-614F-A585-6CDFBDBF8602}" srcOrd="1" destOrd="0" presId="urn:microsoft.com/office/officeart/2005/8/layout/vList2"/>
    <dgm:cxn modelId="{B794624A-ED76-724B-89B7-AACD45C7DB1A}" type="presParOf" srcId="{CC2A1FFD-C485-3F4E-9ED5-3A29404DEF2B}" destId="{D5D72C81-E333-E840-8DC2-472231D9BFB7}" srcOrd="2" destOrd="0" presId="urn:microsoft.com/office/officeart/2005/8/layout/vList2"/>
    <dgm:cxn modelId="{A2524DDD-308E-A64C-A0A0-F0DCD875AC91}" type="presParOf" srcId="{CC2A1FFD-C485-3F4E-9ED5-3A29404DEF2B}" destId="{64AB71DC-9658-C040-BC08-0F5E877A274A}" srcOrd="3" destOrd="0" presId="urn:microsoft.com/office/officeart/2005/8/layout/vList2"/>
    <dgm:cxn modelId="{586052D8-5C3F-0E47-998F-AB8E50577691}" type="presParOf" srcId="{CC2A1FFD-C485-3F4E-9ED5-3A29404DEF2B}" destId="{1D727041-2F7B-DB4B-A6EC-FC444E8AC4F1}" srcOrd="4" destOrd="0" presId="urn:microsoft.com/office/officeart/2005/8/layout/vList2"/>
    <dgm:cxn modelId="{59806788-330E-3C48-B9F5-C67DF3DBA077}" type="presParOf" srcId="{CC2A1FFD-C485-3F4E-9ED5-3A29404DEF2B}" destId="{871C2790-57AD-9544-A52D-5CEDC70BA6CA}" srcOrd="5" destOrd="0" presId="urn:microsoft.com/office/officeart/2005/8/layout/vList2"/>
    <dgm:cxn modelId="{DCEE9573-9D1A-6244-80B1-A540A9553AE9}" type="presParOf" srcId="{CC2A1FFD-C485-3F4E-9ED5-3A29404DEF2B}" destId="{9BDBD5D5-120D-1D48-9675-21B5D4EA98DC}" srcOrd="6" destOrd="0" presId="urn:microsoft.com/office/officeart/2005/8/layout/vList2"/>
    <dgm:cxn modelId="{D2170144-DF5B-DF42-82E7-BB480EEE7C8D}" type="presParOf" srcId="{CC2A1FFD-C485-3F4E-9ED5-3A29404DEF2B}" destId="{4EB55034-B730-EC45-A7B6-EA191CD37CCB}" srcOrd="7" destOrd="0" presId="urn:microsoft.com/office/officeart/2005/8/layout/vList2"/>
    <dgm:cxn modelId="{9C66B412-D626-314F-B157-BC7B848EAAA3}" type="presParOf" srcId="{CC2A1FFD-C485-3F4E-9ED5-3A29404DEF2B}" destId="{2FA1353B-7EB9-DA46-A2E5-95DD1F0C6C14}" srcOrd="8" destOrd="0" presId="urn:microsoft.com/office/officeart/2005/8/layout/vList2"/>
    <dgm:cxn modelId="{C0C4965F-C002-8B41-B897-50B745FA66B6}" type="presParOf" srcId="{CC2A1FFD-C485-3F4E-9ED5-3A29404DEF2B}" destId="{EAA4E5E5-9A83-CA48-930C-C244E15A7EA9}" srcOrd="9" destOrd="0" presId="urn:microsoft.com/office/officeart/2005/8/layout/vList2"/>
    <dgm:cxn modelId="{FADDECD9-42DA-3349-AF27-F5E2D82A0F0B}" type="presParOf" srcId="{CC2A1FFD-C485-3F4E-9ED5-3A29404DEF2B}" destId="{0E097CD0-DE56-1840-AB3E-A781866CEDD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DCDD9-22C4-4314-97A3-7900C39C27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0B608E-4439-4A0B-A033-12ED012E8096}">
      <dgm:prSet/>
      <dgm:spPr/>
      <dgm:t>
        <a:bodyPr/>
        <a:lstStyle/>
        <a:p>
          <a:r>
            <a:rPr lang="en-US"/>
            <a:t>We have knowledge and assumptions beyond just the current observations</a:t>
          </a:r>
        </a:p>
      </dgm:t>
    </dgm:pt>
    <dgm:pt modelId="{610B1DCE-E880-436C-9491-1C3573BC90E5}" type="parTrans" cxnId="{D0738A45-5BB7-48B6-BFCC-9A629E38AFEE}">
      <dgm:prSet/>
      <dgm:spPr/>
      <dgm:t>
        <a:bodyPr/>
        <a:lstStyle/>
        <a:p>
          <a:endParaRPr lang="en-US"/>
        </a:p>
      </dgm:t>
    </dgm:pt>
    <dgm:pt modelId="{7A8AC6C6-5AF9-4860-A925-890EBBC7EEDC}" type="sibTrans" cxnId="{D0738A45-5BB7-48B6-BFCC-9A629E38AFEE}">
      <dgm:prSet/>
      <dgm:spPr/>
      <dgm:t>
        <a:bodyPr/>
        <a:lstStyle/>
        <a:p>
          <a:endParaRPr lang="en-US"/>
        </a:p>
      </dgm:t>
    </dgm:pt>
    <dgm:pt modelId="{21EA2492-9DD6-4E12-BEDB-D10A2D880E2F}">
      <dgm:prSet/>
      <dgm:spPr/>
      <dgm:t>
        <a:bodyPr/>
        <a:lstStyle/>
        <a:p>
          <a:r>
            <a:rPr lang="en-US" dirty="0"/>
            <a:t>We have some uncertainty in our predictions/beliefs</a:t>
          </a:r>
        </a:p>
      </dgm:t>
    </dgm:pt>
    <dgm:pt modelId="{A116ECAA-DD0D-4379-927F-2B6CBC368D7A}" type="parTrans" cxnId="{5C867C25-6420-493F-B4A1-4CEC0D7104BB}">
      <dgm:prSet/>
      <dgm:spPr/>
      <dgm:t>
        <a:bodyPr/>
        <a:lstStyle/>
        <a:p>
          <a:endParaRPr lang="en-US"/>
        </a:p>
      </dgm:t>
    </dgm:pt>
    <dgm:pt modelId="{AD6BD829-4E9D-4331-8E48-36EE60BAEAF7}" type="sibTrans" cxnId="{5C867C25-6420-493F-B4A1-4CEC0D7104BB}">
      <dgm:prSet/>
      <dgm:spPr/>
      <dgm:t>
        <a:bodyPr/>
        <a:lstStyle/>
        <a:p>
          <a:endParaRPr lang="en-US"/>
        </a:p>
      </dgm:t>
    </dgm:pt>
    <dgm:pt modelId="{7EC58295-E676-40AD-A500-6327BCAEDE05}" type="pres">
      <dgm:prSet presAssocID="{270DCDD9-22C4-4314-97A3-7900C39C274A}" presName="root" presStyleCnt="0">
        <dgm:presLayoutVars>
          <dgm:dir/>
          <dgm:resizeHandles val="exact"/>
        </dgm:presLayoutVars>
      </dgm:prSet>
      <dgm:spPr/>
    </dgm:pt>
    <dgm:pt modelId="{782F4622-CF62-48EE-BDDE-0006FCF9CF44}" type="pres">
      <dgm:prSet presAssocID="{DB0B608E-4439-4A0B-A033-12ED012E8096}" presName="compNode" presStyleCnt="0"/>
      <dgm:spPr/>
    </dgm:pt>
    <dgm:pt modelId="{7BBBF4A0-7EFF-4241-A963-0581BBD17563}" type="pres">
      <dgm:prSet presAssocID="{DB0B608E-4439-4A0B-A033-12ED012E8096}" presName="bgRect" presStyleLbl="bgShp" presStyleIdx="0" presStyleCnt="2"/>
      <dgm:spPr/>
    </dgm:pt>
    <dgm:pt modelId="{A1146610-FF4A-40F7-B241-B354CFD97082}" type="pres">
      <dgm:prSet presAssocID="{DB0B608E-4439-4A0B-A033-12ED012E80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DFE8925-826A-4062-8658-D533660EF155}" type="pres">
      <dgm:prSet presAssocID="{DB0B608E-4439-4A0B-A033-12ED012E8096}" presName="spaceRect" presStyleCnt="0"/>
      <dgm:spPr/>
    </dgm:pt>
    <dgm:pt modelId="{97DA37BB-FADE-4F7D-82BF-E3437804F64C}" type="pres">
      <dgm:prSet presAssocID="{DB0B608E-4439-4A0B-A033-12ED012E8096}" presName="parTx" presStyleLbl="revTx" presStyleIdx="0" presStyleCnt="2">
        <dgm:presLayoutVars>
          <dgm:chMax val="0"/>
          <dgm:chPref val="0"/>
        </dgm:presLayoutVars>
      </dgm:prSet>
      <dgm:spPr/>
    </dgm:pt>
    <dgm:pt modelId="{F3DC76CC-7F97-4B16-9898-FE901BED7B5A}" type="pres">
      <dgm:prSet presAssocID="{7A8AC6C6-5AF9-4860-A925-890EBBC7EEDC}" presName="sibTrans" presStyleCnt="0"/>
      <dgm:spPr/>
    </dgm:pt>
    <dgm:pt modelId="{EFE01239-21DF-47EC-B0D2-87A0EB330678}" type="pres">
      <dgm:prSet presAssocID="{21EA2492-9DD6-4E12-BEDB-D10A2D880E2F}" presName="compNode" presStyleCnt="0"/>
      <dgm:spPr/>
    </dgm:pt>
    <dgm:pt modelId="{56CB929A-EC9D-4A6E-9803-E9675AED7671}" type="pres">
      <dgm:prSet presAssocID="{21EA2492-9DD6-4E12-BEDB-D10A2D880E2F}" presName="bgRect" presStyleLbl="bgShp" presStyleIdx="1" presStyleCnt="2"/>
      <dgm:spPr/>
    </dgm:pt>
    <dgm:pt modelId="{688DD35D-34D7-48D3-A7FE-37E3F657D6D3}" type="pres">
      <dgm:prSet presAssocID="{21EA2492-9DD6-4E12-BEDB-D10A2D880E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60098AC-CEB8-4106-A070-FFBB4BA0D5BE}" type="pres">
      <dgm:prSet presAssocID="{21EA2492-9DD6-4E12-BEDB-D10A2D880E2F}" presName="spaceRect" presStyleCnt="0"/>
      <dgm:spPr/>
    </dgm:pt>
    <dgm:pt modelId="{4537BB4B-93A9-4E70-B0FF-0F6DBFFA0283}" type="pres">
      <dgm:prSet presAssocID="{21EA2492-9DD6-4E12-BEDB-D10A2D880E2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243F808-4536-48E9-9339-79F2896AC1EE}" type="presOf" srcId="{DB0B608E-4439-4A0B-A033-12ED012E8096}" destId="{97DA37BB-FADE-4F7D-82BF-E3437804F64C}" srcOrd="0" destOrd="0" presId="urn:microsoft.com/office/officeart/2018/2/layout/IconVerticalSolidList"/>
    <dgm:cxn modelId="{42F4C320-A5F7-4A67-B9F9-50B8B77402A3}" type="presOf" srcId="{21EA2492-9DD6-4E12-BEDB-D10A2D880E2F}" destId="{4537BB4B-93A9-4E70-B0FF-0F6DBFFA0283}" srcOrd="0" destOrd="0" presId="urn:microsoft.com/office/officeart/2018/2/layout/IconVerticalSolidList"/>
    <dgm:cxn modelId="{5C867C25-6420-493F-B4A1-4CEC0D7104BB}" srcId="{270DCDD9-22C4-4314-97A3-7900C39C274A}" destId="{21EA2492-9DD6-4E12-BEDB-D10A2D880E2F}" srcOrd="1" destOrd="0" parTransId="{A116ECAA-DD0D-4379-927F-2B6CBC368D7A}" sibTransId="{AD6BD829-4E9D-4331-8E48-36EE60BAEAF7}"/>
    <dgm:cxn modelId="{D0738A45-5BB7-48B6-BFCC-9A629E38AFEE}" srcId="{270DCDD9-22C4-4314-97A3-7900C39C274A}" destId="{DB0B608E-4439-4A0B-A033-12ED012E8096}" srcOrd="0" destOrd="0" parTransId="{610B1DCE-E880-436C-9491-1C3573BC90E5}" sibTransId="{7A8AC6C6-5AF9-4860-A925-890EBBC7EEDC}"/>
    <dgm:cxn modelId="{AB6D6AD0-C159-40CF-B05B-02519A859E50}" type="presOf" srcId="{270DCDD9-22C4-4314-97A3-7900C39C274A}" destId="{7EC58295-E676-40AD-A500-6327BCAEDE05}" srcOrd="0" destOrd="0" presId="urn:microsoft.com/office/officeart/2018/2/layout/IconVerticalSolidList"/>
    <dgm:cxn modelId="{9996AB8C-4BD9-4350-A1E9-7B48346927C3}" type="presParOf" srcId="{7EC58295-E676-40AD-A500-6327BCAEDE05}" destId="{782F4622-CF62-48EE-BDDE-0006FCF9CF44}" srcOrd="0" destOrd="0" presId="urn:microsoft.com/office/officeart/2018/2/layout/IconVerticalSolidList"/>
    <dgm:cxn modelId="{34D441C5-66FF-4870-9991-E588983BFB90}" type="presParOf" srcId="{782F4622-CF62-48EE-BDDE-0006FCF9CF44}" destId="{7BBBF4A0-7EFF-4241-A963-0581BBD17563}" srcOrd="0" destOrd="0" presId="urn:microsoft.com/office/officeart/2018/2/layout/IconVerticalSolidList"/>
    <dgm:cxn modelId="{35B396C9-7119-4382-B6E2-EBA2A1191942}" type="presParOf" srcId="{782F4622-CF62-48EE-BDDE-0006FCF9CF44}" destId="{A1146610-FF4A-40F7-B241-B354CFD97082}" srcOrd="1" destOrd="0" presId="urn:microsoft.com/office/officeart/2018/2/layout/IconVerticalSolidList"/>
    <dgm:cxn modelId="{D5BCE92B-5CE8-4B05-8E06-395F0469CC9B}" type="presParOf" srcId="{782F4622-CF62-48EE-BDDE-0006FCF9CF44}" destId="{0DFE8925-826A-4062-8658-D533660EF155}" srcOrd="2" destOrd="0" presId="urn:microsoft.com/office/officeart/2018/2/layout/IconVerticalSolidList"/>
    <dgm:cxn modelId="{C89B0AA9-BAD9-40F8-BEF2-E049D556AAFD}" type="presParOf" srcId="{782F4622-CF62-48EE-BDDE-0006FCF9CF44}" destId="{97DA37BB-FADE-4F7D-82BF-E3437804F64C}" srcOrd="3" destOrd="0" presId="urn:microsoft.com/office/officeart/2018/2/layout/IconVerticalSolidList"/>
    <dgm:cxn modelId="{25688857-0AB6-40A2-9AB6-8195517039B1}" type="presParOf" srcId="{7EC58295-E676-40AD-A500-6327BCAEDE05}" destId="{F3DC76CC-7F97-4B16-9898-FE901BED7B5A}" srcOrd="1" destOrd="0" presId="urn:microsoft.com/office/officeart/2018/2/layout/IconVerticalSolidList"/>
    <dgm:cxn modelId="{45CD3EB6-1169-43DF-B228-122CEFA603DE}" type="presParOf" srcId="{7EC58295-E676-40AD-A500-6327BCAEDE05}" destId="{EFE01239-21DF-47EC-B0D2-87A0EB330678}" srcOrd="2" destOrd="0" presId="urn:microsoft.com/office/officeart/2018/2/layout/IconVerticalSolidList"/>
    <dgm:cxn modelId="{31B2AD13-1BEC-4EB6-8F59-611193779E6F}" type="presParOf" srcId="{EFE01239-21DF-47EC-B0D2-87A0EB330678}" destId="{56CB929A-EC9D-4A6E-9803-E9675AED7671}" srcOrd="0" destOrd="0" presId="urn:microsoft.com/office/officeart/2018/2/layout/IconVerticalSolidList"/>
    <dgm:cxn modelId="{AA0AB234-F55F-4446-A85A-664CF8A67B3D}" type="presParOf" srcId="{EFE01239-21DF-47EC-B0D2-87A0EB330678}" destId="{688DD35D-34D7-48D3-A7FE-37E3F657D6D3}" srcOrd="1" destOrd="0" presId="urn:microsoft.com/office/officeart/2018/2/layout/IconVerticalSolidList"/>
    <dgm:cxn modelId="{9415CB43-64C5-4E5B-A883-9CA1CC51F707}" type="presParOf" srcId="{EFE01239-21DF-47EC-B0D2-87A0EB330678}" destId="{060098AC-CEB8-4106-A070-FFBB4BA0D5BE}" srcOrd="2" destOrd="0" presId="urn:microsoft.com/office/officeart/2018/2/layout/IconVerticalSolidList"/>
    <dgm:cxn modelId="{A3B3EBBD-56B3-4514-8E3A-CC1CF5EB05EF}" type="presParOf" srcId="{EFE01239-21DF-47EC-B0D2-87A0EB330678}" destId="{4537BB4B-93A9-4E70-B0FF-0F6DBFFA02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F161E7-D3CC-459D-B3D0-7C8B495D0BD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49903C-1750-4D6A-BDEA-130F4BAB5B0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Traditional MCMC methods like MH &amp; Gibbs (often, not always) struggle with increasing model complexity</a:t>
          </a:r>
          <a:endParaRPr lang="en-US"/>
        </a:p>
      </dgm:t>
    </dgm:pt>
    <dgm:pt modelId="{32C57C2B-7A8B-47C2-92FC-6B9912CEFDC4}" type="parTrans" cxnId="{67DF7614-6D6A-421C-9BE8-207F9E89E461}">
      <dgm:prSet/>
      <dgm:spPr/>
      <dgm:t>
        <a:bodyPr/>
        <a:lstStyle/>
        <a:p>
          <a:endParaRPr lang="en-US"/>
        </a:p>
      </dgm:t>
    </dgm:pt>
    <dgm:pt modelId="{B3CA215E-6417-4F05-BB6D-948005744850}" type="sibTrans" cxnId="{67DF7614-6D6A-421C-9BE8-207F9E89E461}">
      <dgm:prSet/>
      <dgm:spPr/>
      <dgm:t>
        <a:bodyPr/>
        <a:lstStyle/>
        <a:p>
          <a:endParaRPr lang="en-US"/>
        </a:p>
      </dgm:t>
    </dgm:pt>
    <dgm:pt modelId="{FCC04E8A-8A7E-4AA8-A39B-DA3A8D0E8A5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Requires the specification of “tuning” parameters</a:t>
          </a:r>
          <a:endParaRPr lang="en-US"/>
        </a:p>
      </dgm:t>
    </dgm:pt>
    <dgm:pt modelId="{D6933808-C271-4E97-AFBB-5A33BB19EE0B}" type="sibTrans" cxnId="{9EF27017-85EA-458B-8311-0B1F40300112}">
      <dgm:prSet/>
      <dgm:spPr/>
      <dgm:t>
        <a:bodyPr/>
        <a:lstStyle/>
        <a:p>
          <a:endParaRPr lang="en-US"/>
        </a:p>
      </dgm:t>
    </dgm:pt>
    <dgm:pt modelId="{08251F89-5956-47CA-BB19-5444136943A9}" type="parTrans" cxnId="{9EF27017-85EA-458B-8311-0B1F40300112}">
      <dgm:prSet/>
      <dgm:spPr/>
      <dgm:t>
        <a:bodyPr/>
        <a:lstStyle/>
        <a:p>
          <a:endParaRPr lang="en-US"/>
        </a:p>
      </dgm:t>
    </dgm:pt>
    <dgm:pt modelId="{116C47E8-AA9E-43DF-A138-9A36CA4F976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Unique to the posterior at hand (in most cases)</a:t>
          </a:r>
          <a:endParaRPr lang="en-US"/>
        </a:p>
      </dgm:t>
    </dgm:pt>
    <dgm:pt modelId="{28A9F7E5-DB2F-4B60-8E04-0D3C63871C78}" type="sibTrans" cxnId="{34E29771-EAF4-469C-B211-D45B740E73D0}">
      <dgm:prSet/>
      <dgm:spPr/>
      <dgm:t>
        <a:bodyPr/>
        <a:lstStyle/>
        <a:p>
          <a:endParaRPr lang="en-US"/>
        </a:p>
      </dgm:t>
    </dgm:pt>
    <dgm:pt modelId="{F90CC64E-0541-48E6-BC6B-CDECB174A36D}" type="parTrans" cxnId="{34E29771-EAF4-469C-B211-D45B740E73D0}">
      <dgm:prSet/>
      <dgm:spPr/>
      <dgm:t>
        <a:bodyPr/>
        <a:lstStyle/>
        <a:p>
          <a:endParaRPr lang="en-US"/>
        </a:p>
      </dgm:t>
    </dgm:pt>
    <dgm:pt modelId="{41BD7188-AE7C-47D4-B347-15F85E9536D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A self-tuning version of HMC – the No U-Turn Sampler (NUTS) since been popularised by Stan</a:t>
          </a:r>
          <a:endParaRPr lang="en-US"/>
        </a:p>
      </dgm:t>
    </dgm:pt>
    <dgm:pt modelId="{1A806DE0-B7E4-49EE-A662-BAB6881F30A8}" type="sibTrans" cxnId="{235EFA5F-2E72-4FE4-8513-579C30EAEF30}">
      <dgm:prSet/>
      <dgm:spPr/>
      <dgm:t>
        <a:bodyPr/>
        <a:lstStyle/>
        <a:p>
          <a:endParaRPr lang="en-US"/>
        </a:p>
      </dgm:t>
    </dgm:pt>
    <dgm:pt modelId="{4E498BE0-F952-4444-ACF6-75BAA719AB58}" type="parTrans" cxnId="{235EFA5F-2E72-4FE4-8513-579C30EAEF30}">
      <dgm:prSet/>
      <dgm:spPr/>
      <dgm:t>
        <a:bodyPr/>
        <a:lstStyle/>
        <a:p>
          <a:endParaRPr lang="en-US"/>
        </a:p>
      </dgm:t>
    </dgm:pt>
    <dgm:pt modelId="{63ADDA28-9C0F-402A-8FD3-9E99A025F65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Hamiltonian Monte Carlo uses the gradient of the target probability density function to “guide” sampling</a:t>
          </a:r>
          <a:endParaRPr lang="en-US" dirty="0"/>
        </a:p>
      </dgm:t>
    </dgm:pt>
    <dgm:pt modelId="{F2ADCEED-C696-48DA-95B5-6D04C8E4D0DA}" type="sibTrans" cxnId="{450BE572-20DB-462A-832D-33541420F439}">
      <dgm:prSet/>
      <dgm:spPr/>
      <dgm:t>
        <a:bodyPr/>
        <a:lstStyle/>
        <a:p>
          <a:endParaRPr lang="en-US"/>
        </a:p>
      </dgm:t>
    </dgm:pt>
    <dgm:pt modelId="{458C3EBD-8647-40D2-B4BD-57045D738743}" type="parTrans" cxnId="{450BE572-20DB-462A-832D-33541420F439}">
      <dgm:prSet/>
      <dgm:spPr/>
      <dgm:t>
        <a:bodyPr/>
        <a:lstStyle/>
        <a:p>
          <a:endParaRPr lang="en-US"/>
        </a:p>
      </dgm:t>
    </dgm:pt>
    <dgm:pt modelId="{9BD198AB-D31A-497D-B7AE-F73D29ABF83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Parameter space to be explored becomes increasingly sparse as dimensionality increases</a:t>
          </a:r>
          <a:endParaRPr lang="en-US" dirty="0"/>
        </a:p>
      </dgm:t>
    </dgm:pt>
    <dgm:pt modelId="{7D6A49B3-A91D-45AC-93A4-4FA7BCC5A530}" type="sibTrans" cxnId="{D4531E96-CFB9-4AAF-A12F-63193A25540E}">
      <dgm:prSet/>
      <dgm:spPr/>
      <dgm:t>
        <a:bodyPr/>
        <a:lstStyle/>
        <a:p>
          <a:endParaRPr lang="en-US"/>
        </a:p>
      </dgm:t>
    </dgm:pt>
    <dgm:pt modelId="{E02132AA-504C-4350-AAB7-306C61253EB7}" type="parTrans" cxnId="{D4531E96-CFB9-4AAF-A12F-63193A25540E}">
      <dgm:prSet/>
      <dgm:spPr/>
      <dgm:t>
        <a:bodyPr/>
        <a:lstStyle/>
        <a:p>
          <a:endParaRPr lang="en-US"/>
        </a:p>
      </dgm:t>
    </dgm:pt>
    <dgm:pt modelId="{5BB71A23-0421-8E41-8A47-A1DB0EAD4B39}" type="pres">
      <dgm:prSet presAssocID="{90F161E7-D3CC-459D-B3D0-7C8B495D0B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F0F792-8B62-0348-9675-8F6DD184E384}" type="pres">
      <dgm:prSet presAssocID="{F749903C-1750-4D6A-BDEA-130F4BAB5B04}" presName="root1" presStyleCnt="0"/>
      <dgm:spPr/>
    </dgm:pt>
    <dgm:pt modelId="{C46FB12A-AD43-5048-B323-F8F3F84CDD2E}" type="pres">
      <dgm:prSet presAssocID="{F749903C-1750-4D6A-BDEA-130F4BAB5B04}" presName="LevelOneTextNode" presStyleLbl="node0" presStyleIdx="0" presStyleCnt="4">
        <dgm:presLayoutVars>
          <dgm:chPref val="3"/>
        </dgm:presLayoutVars>
      </dgm:prSet>
      <dgm:spPr/>
    </dgm:pt>
    <dgm:pt modelId="{7F752B1B-FD0A-3E4B-B0D4-D2592D6DAB69}" type="pres">
      <dgm:prSet presAssocID="{F749903C-1750-4D6A-BDEA-130F4BAB5B04}" presName="level2hierChild" presStyleCnt="0"/>
      <dgm:spPr/>
    </dgm:pt>
    <dgm:pt modelId="{097CA253-B371-AE40-BD98-08D1751C4545}" type="pres">
      <dgm:prSet presAssocID="{9BD198AB-D31A-497D-B7AE-F73D29ABF83D}" presName="root1" presStyleCnt="0"/>
      <dgm:spPr/>
    </dgm:pt>
    <dgm:pt modelId="{1375E5C0-8EC4-D74E-B43C-3BA47656CCE5}" type="pres">
      <dgm:prSet presAssocID="{9BD198AB-D31A-497D-B7AE-F73D29ABF83D}" presName="LevelOneTextNode" presStyleLbl="node0" presStyleIdx="1" presStyleCnt="4">
        <dgm:presLayoutVars>
          <dgm:chPref val="3"/>
        </dgm:presLayoutVars>
      </dgm:prSet>
      <dgm:spPr/>
    </dgm:pt>
    <dgm:pt modelId="{2D7B83E1-246B-4F40-97E8-7EE7824C5011}" type="pres">
      <dgm:prSet presAssocID="{9BD198AB-D31A-497D-B7AE-F73D29ABF83D}" presName="level2hierChild" presStyleCnt="0"/>
      <dgm:spPr/>
    </dgm:pt>
    <dgm:pt modelId="{7B642087-BE69-CF48-9A5E-93898C35AE35}" type="pres">
      <dgm:prSet presAssocID="{63ADDA28-9C0F-402A-8FD3-9E99A025F658}" presName="root1" presStyleCnt="0"/>
      <dgm:spPr/>
    </dgm:pt>
    <dgm:pt modelId="{F30AB347-4846-304F-AFF5-15D49B25E232}" type="pres">
      <dgm:prSet presAssocID="{63ADDA28-9C0F-402A-8FD3-9E99A025F658}" presName="LevelOneTextNode" presStyleLbl="node0" presStyleIdx="2" presStyleCnt="4">
        <dgm:presLayoutVars>
          <dgm:chPref val="3"/>
        </dgm:presLayoutVars>
      </dgm:prSet>
      <dgm:spPr/>
    </dgm:pt>
    <dgm:pt modelId="{3D7DCB42-E09E-9348-802D-F32F686A25AC}" type="pres">
      <dgm:prSet presAssocID="{63ADDA28-9C0F-402A-8FD3-9E99A025F658}" presName="level2hierChild" presStyleCnt="0"/>
      <dgm:spPr/>
    </dgm:pt>
    <dgm:pt modelId="{35B17811-31C1-BD4D-9B87-CC41B4DF212E}" type="pres">
      <dgm:prSet presAssocID="{08251F89-5956-47CA-BB19-5444136943A9}" presName="conn2-1" presStyleLbl="parChTrans1D2" presStyleIdx="0" presStyleCnt="2"/>
      <dgm:spPr/>
    </dgm:pt>
    <dgm:pt modelId="{82B752F9-EAB1-0F43-92F7-2449FF183FD7}" type="pres">
      <dgm:prSet presAssocID="{08251F89-5956-47CA-BB19-5444136943A9}" presName="connTx" presStyleLbl="parChTrans1D2" presStyleIdx="0" presStyleCnt="2"/>
      <dgm:spPr/>
    </dgm:pt>
    <dgm:pt modelId="{E2FDCE27-C59F-CC45-97C7-8ADFC447A44B}" type="pres">
      <dgm:prSet presAssocID="{FCC04E8A-8A7E-4AA8-A39B-DA3A8D0E8A51}" presName="root2" presStyleCnt="0"/>
      <dgm:spPr/>
    </dgm:pt>
    <dgm:pt modelId="{8913848D-2F1A-0C45-BE8E-411AEE4C0966}" type="pres">
      <dgm:prSet presAssocID="{FCC04E8A-8A7E-4AA8-A39B-DA3A8D0E8A51}" presName="LevelTwoTextNode" presStyleLbl="node2" presStyleIdx="0" presStyleCnt="2">
        <dgm:presLayoutVars>
          <dgm:chPref val="3"/>
        </dgm:presLayoutVars>
      </dgm:prSet>
      <dgm:spPr/>
    </dgm:pt>
    <dgm:pt modelId="{D81C0025-C768-F546-AB7D-D9A57ED0D969}" type="pres">
      <dgm:prSet presAssocID="{FCC04E8A-8A7E-4AA8-A39B-DA3A8D0E8A51}" presName="level3hierChild" presStyleCnt="0"/>
      <dgm:spPr/>
    </dgm:pt>
    <dgm:pt modelId="{35DD171C-04D1-4042-B43D-386C9E0CAAC5}" type="pres">
      <dgm:prSet presAssocID="{F90CC64E-0541-48E6-BC6B-CDECB174A36D}" presName="conn2-1" presStyleLbl="parChTrans1D2" presStyleIdx="1" presStyleCnt="2"/>
      <dgm:spPr/>
    </dgm:pt>
    <dgm:pt modelId="{222D4F29-D349-2745-8A9E-FA8BB7765E3F}" type="pres">
      <dgm:prSet presAssocID="{F90CC64E-0541-48E6-BC6B-CDECB174A36D}" presName="connTx" presStyleLbl="parChTrans1D2" presStyleIdx="1" presStyleCnt="2"/>
      <dgm:spPr/>
    </dgm:pt>
    <dgm:pt modelId="{B2F6259A-3600-3F43-A3E8-27670569C0B8}" type="pres">
      <dgm:prSet presAssocID="{116C47E8-AA9E-43DF-A138-9A36CA4F976E}" presName="root2" presStyleCnt="0"/>
      <dgm:spPr/>
    </dgm:pt>
    <dgm:pt modelId="{188486E3-0E91-AB40-959E-F8658F8DF8A6}" type="pres">
      <dgm:prSet presAssocID="{116C47E8-AA9E-43DF-A138-9A36CA4F976E}" presName="LevelTwoTextNode" presStyleLbl="node2" presStyleIdx="1" presStyleCnt="2">
        <dgm:presLayoutVars>
          <dgm:chPref val="3"/>
        </dgm:presLayoutVars>
      </dgm:prSet>
      <dgm:spPr/>
    </dgm:pt>
    <dgm:pt modelId="{817FD528-3B39-2740-99FB-A8E525707270}" type="pres">
      <dgm:prSet presAssocID="{116C47E8-AA9E-43DF-A138-9A36CA4F976E}" presName="level3hierChild" presStyleCnt="0"/>
      <dgm:spPr/>
    </dgm:pt>
    <dgm:pt modelId="{C6F1A1F0-068F-8E40-811F-9AA737645474}" type="pres">
      <dgm:prSet presAssocID="{41BD7188-AE7C-47D4-B347-15F85E9536DE}" presName="root1" presStyleCnt="0"/>
      <dgm:spPr/>
    </dgm:pt>
    <dgm:pt modelId="{43802448-D3C5-E542-8C9C-0648A70F9D8E}" type="pres">
      <dgm:prSet presAssocID="{41BD7188-AE7C-47D4-B347-15F85E9536DE}" presName="LevelOneTextNode" presStyleLbl="node0" presStyleIdx="3" presStyleCnt="4">
        <dgm:presLayoutVars>
          <dgm:chPref val="3"/>
        </dgm:presLayoutVars>
      </dgm:prSet>
      <dgm:spPr/>
    </dgm:pt>
    <dgm:pt modelId="{049CE23D-EBBE-4043-810A-C4E3CC214A85}" type="pres">
      <dgm:prSet presAssocID="{41BD7188-AE7C-47D4-B347-15F85E9536DE}" presName="level2hierChild" presStyleCnt="0"/>
      <dgm:spPr/>
    </dgm:pt>
  </dgm:ptLst>
  <dgm:cxnLst>
    <dgm:cxn modelId="{67DF7614-6D6A-421C-9BE8-207F9E89E461}" srcId="{90F161E7-D3CC-459D-B3D0-7C8B495D0BD3}" destId="{F749903C-1750-4D6A-BDEA-130F4BAB5B04}" srcOrd="0" destOrd="0" parTransId="{32C57C2B-7A8B-47C2-92FC-6B9912CEFDC4}" sibTransId="{B3CA215E-6417-4F05-BB6D-948005744850}"/>
    <dgm:cxn modelId="{9EF27017-85EA-458B-8311-0B1F40300112}" srcId="{63ADDA28-9C0F-402A-8FD3-9E99A025F658}" destId="{FCC04E8A-8A7E-4AA8-A39B-DA3A8D0E8A51}" srcOrd="0" destOrd="0" parTransId="{08251F89-5956-47CA-BB19-5444136943A9}" sibTransId="{D6933808-C271-4E97-AFBB-5A33BB19EE0B}"/>
    <dgm:cxn modelId="{708C0F1B-CBB1-6B41-ADEE-358E2285614B}" type="presOf" srcId="{08251F89-5956-47CA-BB19-5444136943A9}" destId="{35B17811-31C1-BD4D-9B87-CC41B4DF212E}" srcOrd="0" destOrd="0" presId="urn:microsoft.com/office/officeart/2005/8/layout/hierarchy2"/>
    <dgm:cxn modelId="{B182531F-598D-2C4F-9DF7-F6C781AA09C1}" type="presOf" srcId="{08251F89-5956-47CA-BB19-5444136943A9}" destId="{82B752F9-EAB1-0F43-92F7-2449FF183FD7}" srcOrd="1" destOrd="0" presId="urn:microsoft.com/office/officeart/2005/8/layout/hierarchy2"/>
    <dgm:cxn modelId="{9E576E1F-B022-2B4B-8C57-53CFBD073D1C}" type="presOf" srcId="{FCC04E8A-8A7E-4AA8-A39B-DA3A8D0E8A51}" destId="{8913848D-2F1A-0C45-BE8E-411AEE4C0966}" srcOrd="0" destOrd="0" presId="urn:microsoft.com/office/officeart/2005/8/layout/hierarchy2"/>
    <dgm:cxn modelId="{B3F0A740-4EA5-A342-9303-1C8E47394DD8}" type="presOf" srcId="{63ADDA28-9C0F-402A-8FD3-9E99A025F658}" destId="{F30AB347-4846-304F-AFF5-15D49B25E232}" srcOrd="0" destOrd="0" presId="urn:microsoft.com/office/officeart/2005/8/layout/hierarchy2"/>
    <dgm:cxn modelId="{DF662153-6BD4-A74F-B98E-49B73B8C47C7}" type="presOf" srcId="{116C47E8-AA9E-43DF-A138-9A36CA4F976E}" destId="{188486E3-0E91-AB40-959E-F8658F8DF8A6}" srcOrd="0" destOrd="0" presId="urn:microsoft.com/office/officeart/2005/8/layout/hierarchy2"/>
    <dgm:cxn modelId="{235EFA5F-2E72-4FE4-8513-579C30EAEF30}" srcId="{90F161E7-D3CC-459D-B3D0-7C8B495D0BD3}" destId="{41BD7188-AE7C-47D4-B347-15F85E9536DE}" srcOrd="3" destOrd="0" parTransId="{4E498BE0-F952-4444-ACF6-75BAA719AB58}" sibTransId="{1A806DE0-B7E4-49EE-A662-BAB6881F30A8}"/>
    <dgm:cxn modelId="{081F9560-8311-FD41-B01E-E4F3F56167D0}" type="presOf" srcId="{F749903C-1750-4D6A-BDEA-130F4BAB5B04}" destId="{C46FB12A-AD43-5048-B323-F8F3F84CDD2E}" srcOrd="0" destOrd="0" presId="urn:microsoft.com/office/officeart/2005/8/layout/hierarchy2"/>
    <dgm:cxn modelId="{34E29771-EAF4-469C-B211-D45B740E73D0}" srcId="{63ADDA28-9C0F-402A-8FD3-9E99A025F658}" destId="{116C47E8-AA9E-43DF-A138-9A36CA4F976E}" srcOrd="1" destOrd="0" parTransId="{F90CC64E-0541-48E6-BC6B-CDECB174A36D}" sibTransId="{28A9F7E5-DB2F-4B60-8E04-0D3C63871C78}"/>
    <dgm:cxn modelId="{450BE572-20DB-462A-832D-33541420F439}" srcId="{90F161E7-D3CC-459D-B3D0-7C8B495D0BD3}" destId="{63ADDA28-9C0F-402A-8FD3-9E99A025F658}" srcOrd="2" destOrd="0" parTransId="{458C3EBD-8647-40D2-B4BD-57045D738743}" sibTransId="{F2ADCEED-C696-48DA-95B5-6D04C8E4D0DA}"/>
    <dgm:cxn modelId="{D4531E96-CFB9-4AAF-A12F-63193A25540E}" srcId="{90F161E7-D3CC-459D-B3D0-7C8B495D0BD3}" destId="{9BD198AB-D31A-497D-B7AE-F73D29ABF83D}" srcOrd="1" destOrd="0" parTransId="{E02132AA-504C-4350-AAB7-306C61253EB7}" sibTransId="{7D6A49B3-A91D-45AC-93A4-4FA7BCC5A530}"/>
    <dgm:cxn modelId="{BC5A1398-AE3A-6944-8012-D01C32482A72}" type="presOf" srcId="{9BD198AB-D31A-497D-B7AE-F73D29ABF83D}" destId="{1375E5C0-8EC4-D74E-B43C-3BA47656CCE5}" srcOrd="0" destOrd="0" presId="urn:microsoft.com/office/officeart/2005/8/layout/hierarchy2"/>
    <dgm:cxn modelId="{71DC4698-AFB8-0142-918F-2D5ACBF5BE30}" type="presOf" srcId="{F90CC64E-0541-48E6-BC6B-CDECB174A36D}" destId="{222D4F29-D349-2745-8A9E-FA8BB7765E3F}" srcOrd="1" destOrd="0" presId="urn:microsoft.com/office/officeart/2005/8/layout/hierarchy2"/>
    <dgm:cxn modelId="{ED255999-670D-4A49-89ED-735A1D0DB718}" type="presOf" srcId="{F90CC64E-0541-48E6-BC6B-CDECB174A36D}" destId="{35DD171C-04D1-4042-B43D-386C9E0CAAC5}" srcOrd="0" destOrd="0" presId="urn:microsoft.com/office/officeart/2005/8/layout/hierarchy2"/>
    <dgm:cxn modelId="{0C9A8AA5-F43B-C744-9495-E0FB7603953A}" type="presOf" srcId="{41BD7188-AE7C-47D4-B347-15F85E9536DE}" destId="{43802448-D3C5-E542-8C9C-0648A70F9D8E}" srcOrd="0" destOrd="0" presId="urn:microsoft.com/office/officeart/2005/8/layout/hierarchy2"/>
    <dgm:cxn modelId="{AE3C43FA-29BE-1241-83A7-60E717D5BF09}" type="presOf" srcId="{90F161E7-D3CC-459D-B3D0-7C8B495D0BD3}" destId="{5BB71A23-0421-8E41-8A47-A1DB0EAD4B39}" srcOrd="0" destOrd="0" presId="urn:microsoft.com/office/officeart/2005/8/layout/hierarchy2"/>
    <dgm:cxn modelId="{A2B5958E-68C4-8D4C-AC0D-10A06C7E5DFC}" type="presParOf" srcId="{5BB71A23-0421-8E41-8A47-A1DB0EAD4B39}" destId="{34F0F792-8B62-0348-9675-8F6DD184E384}" srcOrd="0" destOrd="0" presId="urn:microsoft.com/office/officeart/2005/8/layout/hierarchy2"/>
    <dgm:cxn modelId="{307C2750-882D-6142-A41C-5561FFB4CD78}" type="presParOf" srcId="{34F0F792-8B62-0348-9675-8F6DD184E384}" destId="{C46FB12A-AD43-5048-B323-F8F3F84CDD2E}" srcOrd="0" destOrd="0" presId="urn:microsoft.com/office/officeart/2005/8/layout/hierarchy2"/>
    <dgm:cxn modelId="{D772BDFF-55FE-0A48-91ED-A6409837484D}" type="presParOf" srcId="{34F0F792-8B62-0348-9675-8F6DD184E384}" destId="{7F752B1B-FD0A-3E4B-B0D4-D2592D6DAB69}" srcOrd="1" destOrd="0" presId="urn:microsoft.com/office/officeart/2005/8/layout/hierarchy2"/>
    <dgm:cxn modelId="{88C9F018-C4BE-2C4A-A69F-01E7AA47CB2E}" type="presParOf" srcId="{5BB71A23-0421-8E41-8A47-A1DB0EAD4B39}" destId="{097CA253-B371-AE40-BD98-08D1751C4545}" srcOrd="1" destOrd="0" presId="urn:microsoft.com/office/officeart/2005/8/layout/hierarchy2"/>
    <dgm:cxn modelId="{1CF2786C-8FDD-394C-88B0-CFD03A33B2DF}" type="presParOf" srcId="{097CA253-B371-AE40-BD98-08D1751C4545}" destId="{1375E5C0-8EC4-D74E-B43C-3BA47656CCE5}" srcOrd="0" destOrd="0" presId="urn:microsoft.com/office/officeart/2005/8/layout/hierarchy2"/>
    <dgm:cxn modelId="{84B77C16-B008-1347-874D-5A3A9B43C1B7}" type="presParOf" srcId="{097CA253-B371-AE40-BD98-08D1751C4545}" destId="{2D7B83E1-246B-4F40-97E8-7EE7824C5011}" srcOrd="1" destOrd="0" presId="urn:microsoft.com/office/officeart/2005/8/layout/hierarchy2"/>
    <dgm:cxn modelId="{C094FA5D-0B7A-8047-B950-70AA1A03004D}" type="presParOf" srcId="{5BB71A23-0421-8E41-8A47-A1DB0EAD4B39}" destId="{7B642087-BE69-CF48-9A5E-93898C35AE35}" srcOrd="2" destOrd="0" presId="urn:microsoft.com/office/officeart/2005/8/layout/hierarchy2"/>
    <dgm:cxn modelId="{08F34CF0-E009-E240-B19E-C4CAFA9E190D}" type="presParOf" srcId="{7B642087-BE69-CF48-9A5E-93898C35AE35}" destId="{F30AB347-4846-304F-AFF5-15D49B25E232}" srcOrd="0" destOrd="0" presId="urn:microsoft.com/office/officeart/2005/8/layout/hierarchy2"/>
    <dgm:cxn modelId="{22F1B0A2-EC79-364D-87E7-D0D8506155D3}" type="presParOf" srcId="{7B642087-BE69-CF48-9A5E-93898C35AE35}" destId="{3D7DCB42-E09E-9348-802D-F32F686A25AC}" srcOrd="1" destOrd="0" presId="urn:microsoft.com/office/officeart/2005/8/layout/hierarchy2"/>
    <dgm:cxn modelId="{7759FA57-036E-5F43-B80E-D5BAEAB29415}" type="presParOf" srcId="{3D7DCB42-E09E-9348-802D-F32F686A25AC}" destId="{35B17811-31C1-BD4D-9B87-CC41B4DF212E}" srcOrd="0" destOrd="0" presId="urn:microsoft.com/office/officeart/2005/8/layout/hierarchy2"/>
    <dgm:cxn modelId="{F7493995-63DC-594A-9AEC-4C06F765C104}" type="presParOf" srcId="{35B17811-31C1-BD4D-9B87-CC41B4DF212E}" destId="{82B752F9-EAB1-0F43-92F7-2449FF183FD7}" srcOrd="0" destOrd="0" presId="urn:microsoft.com/office/officeart/2005/8/layout/hierarchy2"/>
    <dgm:cxn modelId="{1F30556D-5FF8-394A-9E2F-79B496A16A79}" type="presParOf" srcId="{3D7DCB42-E09E-9348-802D-F32F686A25AC}" destId="{E2FDCE27-C59F-CC45-97C7-8ADFC447A44B}" srcOrd="1" destOrd="0" presId="urn:microsoft.com/office/officeart/2005/8/layout/hierarchy2"/>
    <dgm:cxn modelId="{7B2CEC03-3D1B-2043-9083-7725403F133F}" type="presParOf" srcId="{E2FDCE27-C59F-CC45-97C7-8ADFC447A44B}" destId="{8913848D-2F1A-0C45-BE8E-411AEE4C0966}" srcOrd="0" destOrd="0" presId="urn:microsoft.com/office/officeart/2005/8/layout/hierarchy2"/>
    <dgm:cxn modelId="{FC343EB0-706B-0B45-8006-0EC861EB15A2}" type="presParOf" srcId="{E2FDCE27-C59F-CC45-97C7-8ADFC447A44B}" destId="{D81C0025-C768-F546-AB7D-D9A57ED0D969}" srcOrd="1" destOrd="0" presId="urn:microsoft.com/office/officeart/2005/8/layout/hierarchy2"/>
    <dgm:cxn modelId="{CB6C9AE0-87A8-1E42-91B3-603A5567965D}" type="presParOf" srcId="{3D7DCB42-E09E-9348-802D-F32F686A25AC}" destId="{35DD171C-04D1-4042-B43D-386C9E0CAAC5}" srcOrd="2" destOrd="0" presId="urn:microsoft.com/office/officeart/2005/8/layout/hierarchy2"/>
    <dgm:cxn modelId="{73AB4035-4127-434D-8D52-94E89FAFCAB4}" type="presParOf" srcId="{35DD171C-04D1-4042-B43D-386C9E0CAAC5}" destId="{222D4F29-D349-2745-8A9E-FA8BB7765E3F}" srcOrd="0" destOrd="0" presId="urn:microsoft.com/office/officeart/2005/8/layout/hierarchy2"/>
    <dgm:cxn modelId="{817AF219-ECBD-B649-A14A-78232B0B2487}" type="presParOf" srcId="{3D7DCB42-E09E-9348-802D-F32F686A25AC}" destId="{B2F6259A-3600-3F43-A3E8-27670569C0B8}" srcOrd="3" destOrd="0" presId="urn:microsoft.com/office/officeart/2005/8/layout/hierarchy2"/>
    <dgm:cxn modelId="{E01EEF05-ABEB-9340-8B30-D30EE6C0DE68}" type="presParOf" srcId="{B2F6259A-3600-3F43-A3E8-27670569C0B8}" destId="{188486E3-0E91-AB40-959E-F8658F8DF8A6}" srcOrd="0" destOrd="0" presId="urn:microsoft.com/office/officeart/2005/8/layout/hierarchy2"/>
    <dgm:cxn modelId="{84CD57CF-D554-9C4B-ABBC-EDB8FA69BA88}" type="presParOf" srcId="{B2F6259A-3600-3F43-A3E8-27670569C0B8}" destId="{817FD528-3B39-2740-99FB-A8E525707270}" srcOrd="1" destOrd="0" presId="urn:microsoft.com/office/officeart/2005/8/layout/hierarchy2"/>
    <dgm:cxn modelId="{ACD689B6-C9F9-B847-8431-3D81F2DCEB47}" type="presParOf" srcId="{5BB71A23-0421-8E41-8A47-A1DB0EAD4B39}" destId="{C6F1A1F0-068F-8E40-811F-9AA737645474}" srcOrd="3" destOrd="0" presId="urn:microsoft.com/office/officeart/2005/8/layout/hierarchy2"/>
    <dgm:cxn modelId="{4DBE01A6-007D-C147-B6A5-E1C1B8904BA2}" type="presParOf" srcId="{C6F1A1F0-068F-8E40-811F-9AA737645474}" destId="{43802448-D3C5-E542-8C9C-0648A70F9D8E}" srcOrd="0" destOrd="0" presId="urn:microsoft.com/office/officeart/2005/8/layout/hierarchy2"/>
    <dgm:cxn modelId="{30BB15D6-4672-3B42-AC47-E6CA44AC93C8}" type="presParOf" srcId="{C6F1A1F0-068F-8E40-811F-9AA737645474}" destId="{049CE23D-EBBE-4043-810A-C4E3CC214A8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CDB1A4-8B71-45BC-96C7-61723CF8DD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F066BB-C103-4AD6-A154-8E1CB0AAA5A0}">
      <dgm:prSet/>
      <dgm:spPr/>
      <dgm:t>
        <a:bodyPr/>
        <a:lstStyle/>
        <a:p>
          <a:r>
            <a:rPr lang="en-AU"/>
            <a:t>How do we take some observations and prior information and turn it into a model?</a:t>
          </a:r>
          <a:endParaRPr lang="en-US"/>
        </a:p>
      </dgm:t>
    </dgm:pt>
    <dgm:pt modelId="{084CD965-97AB-4457-8A3A-753516D4E1D2}" type="parTrans" cxnId="{C72D77B4-137C-4345-B97C-61DF1FC1B416}">
      <dgm:prSet/>
      <dgm:spPr/>
      <dgm:t>
        <a:bodyPr/>
        <a:lstStyle/>
        <a:p>
          <a:endParaRPr lang="en-US"/>
        </a:p>
      </dgm:t>
    </dgm:pt>
    <dgm:pt modelId="{B7B54497-3D0A-4948-BE31-6691A5FEDC5F}" type="sibTrans" cxnId="{C72D77B4-137C-4345-B97C-61DF1FC1B416}">
      <dgm:prSet/>
      <dgm:spPr/>
      <dgm:t>
        <a:bodyPr/>
        <a:lstStyle/>
        <a:p>
          <a:endParaRPr lang="en-US"/>
        </a:p>
      </dgm:t>
    </dgm:pt>
    <dgm:pt modelId="{78377048-B6A1-4D03-9BA0-45F5B83975E5}">
      <dgm:prSet/>
      <dgm:spPr/>
      <dgm:t>
        <a:bodyPr/>
        <a:lstStyle/>
        <a:p>
          <a:r>
            <a:rPr lang="en-AU" dirty="0"/>
            <a:t>How can we be confident we’ve made good modelling choices?</a:t>
          </a:r>
          <a:endParaRPr lang="en-US" dirty="0"/>
        </a:p>
      </dgm:t>
    </dgm:pt>
    <dgm:pt modelId="{6BC6EB11-6AF3-4D98-B6B9-DC78E74B9D6A}" type="parTrans" cxnId="{C1AE5D1D-4CEB-45DF-9C07-23A7D17BDB47}">
      <dgm:prSet/>
      <dgm:spPr/>
      <dgm:t>
        <a:bodyPr/>
        <a:lstStyle/>
        <a:p>
          <a:endParaRPr lang="en-US"/>
        </a:p>
      </dgm:t>
    </dgm:pt>
    <dgm:pt modelId="{D015CA46-3AB1-4E04-8D03-627CC1FFD45D}" type="sibTrans" cxnId="{C1AE5D1D-4CEB-45DF-9C07-23A7D17BDB47}">
      <dgm:prSet/>
      <dgm:spPr/>
      <dgm:t>
        <a:bodyPr/>
        <a:lstStyle/>
        <a:p>
          <a:endParaRPr lang="en-US"/>
        </a:p>
      </dgm:t>
    </dgm:pt>
    <dgm:pt modelId="{278BDAD8-5EEF-463A-9D34-294E1CF935C4}">
      <dgm:prSet/>
      <dgm:spPr/>
      <dgm:t>
        <a:bodyPr/>
        <a:lstStyle/>
        <a:p>
          <a:r>
            <a:rPr lang="en-AU" dirty="0"/>
            <a:t>Bayesian Workflow, of course</a:t>
          </a:r>
        </a:p>
        <a:p>
          <a:r>
            <a:rPr lang="en-AU" dirty="0"/>
            <a:t> </a:t>
          </a:r>
          <a:endParaRPr lang="en-US" dirty="0"/>
        </a:p>
      </dgm:t>
    </dgm:pt>
    <dgm:pt modelId="{519C80BD-2294-4AA5-ACCD-293375A7FF4B}" type="parTrans" cxnId="{DCF6A42D-615C-45A5-AFA1-464ED37380FC}">
      <dgm:prSet/>
      <dgm:spPr/>
      <dgm:t>
        <a:bodyPr/>
        <a:lstStyle/>
        <a:p>
          <a:endParaRPr lang="en-US"/>
        </a:p>
      </dgm:t>
    </dgm:pt>
    <dgm:pt modelId="{9B14D5F3-D0AF-4ACB-A639-755D8991A732}" type="sibTrans" cxnId="{DCF6A42D-615C-45A5-AFA1-464ED37380FC}">
      <dgm:prSet/>
      <dgm:spPr/>
      <dgm:t>
        <a:bodyPr/>
        <a:lstStyle/>
        <a:p>
          <a:endParaRPr lang="en-US"/>
        </a:p>
      </dgm:t>
    </dgm:pt>
    <dgm:pt modelId="{69D9D327-4B93-458C-BC62-6AEECCE6445B}" type="pres">
      <dgm:prSet presAssocID="{19CDB1A4-8B71-45BC-96C7-61723CF8DD9B}" presName="root" presStyleCnt="0">
        <dgm:presLayoutVars>
          <dgm:dir/>
          <dgm:resizeHandles val="exact"/>
        </dgm:presLayoutVars>
      </dgm:prSet>
      <dgm:spPr/>
    </dgm:pt>
    <dgm:pt modelId="{E548DDAA-3D5F-441B-926D-6369D8C4D1A6}" type="pres">
      <dgm:prSet presAssocID="{53F066BB-C103-4AD6-A154-8E1CB0AAA5A0}" presName="compNode" presStyleCnt="0"/>
      <dgm:spPr/>
    </dgm:pt>
    <dgm:pt modelId="{B5CEAD39-23C2-49D7-A1EB-D371DD0834DF}" type="pres">
      <dgm:prSet presAssocID="{53F066BB-C103-4AD6-A154-8E1CB0AAA5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A78B2CF-B16A-4FA6-8EF7-E72D5F216032}" type="pres">
      <dgm:prSet presAssocID="{53F066BB-C103-4AD6-A154-8E1CB0AAA5A0}" presName="spaceRect" presStyleCnt="0"/>
      <dgm:spPr/>
    </dgm:pt>
    <dgm:pt modelId="{496FF08E-1E5D-41AF-8DD9-91CD8C824461}" type="pres">
      <dgm:prSet presAssocID="{53F066BB-C103-4AD6-A154-8E1CB0AAA5A0}" presName="textRect" presStyleLbl="revTx" presStyleIdx="0" presStyleCnt="3">
        <dgm:presLayoutVars>
          <dgm:chMax val="1"/>
          <dgm:chPref val="1"/>
        </dgm:presLayoutVars>
      </dgm:prSet>
      <dgm:spPr/>
    </dgm:pt>
    <dgm:pt modelId="{B7E45AB8-CF76-4839-8B6D-11890F50E6E0}" type="pres">
      <dgm:prSet presAssocID="{B7B54497-3D0A-4948-BE31-6691A5FEDC5F}" presName="sibTrans" presStyleCnt="0"/>
      <dgm:spPr/>
    </dgm:pt>
    <dgm:pt modelId="{CD65ECC6-AA00-41C5-BDED-255C437538EB}" type="pres">
      <dgm:prSet presAssocID="{78377048-B6A1-4D03-9BA0-45F5B83975E5}" presName="compNode" presStyleCnt="0"/>
      <dgm:spPr/>
    </dgm:pt>
    <dgm:pt modelId="{18AFBAC1-78EC-44BD-867E-EAD38DC68E46}" type="pres">
      <dgm:prSet presAssocID="{78377048-B6A1-4D03-9BA0-45F5B83975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441901E9-5D89-44DD-97AF-E316BF6F195E}" type="pres">
      <dgm:prSet presAssocID="{78377048-B6A1-4D03-9BA0-45F5B83975E5}" presName="spaceRect" presStyleCnt="0"/>
      <dgm:spPr/>
    </dgm:pt>
    <dgm:pt modelId="{B48A3874-B74B-48F2-9FD0-3A3EE0D24844}" type="pres">
      <dgm:prSet presAssocID="{78377048-B6A1-4D03-9BA0-45F5B83975E5}" presName="textRect" presStyleLbl="revTx" presStyleIdx="1" presStyleCnt="3">
        <dgm:presLayoutVars>
          <dgm:chMax val="1"/>
          <dgm:chPref val="1"/>
        </dgm:presLayoutVars>
      </dgm:prSet>
      <dgm:spPr/>
    </dgm:pt>
    <dgm:pt modelId="{2A00EBB6-1617-4CE6-8CC8-99805129ED88}" type="pres">
      <dgm:prSet presAssocID="{D015CA46-3AB1-4E04-8D03-627CC1FFD45D}" presName="sibTrans" presStyleCnt="0"/>
      <dgm:spPr/>
    </dgm:pt>
    <dgm:pt modelId="{EB0EBD97-2C43-4F63-B4B3-6D6376DD3855}" type="pres">
      <dgm:prSet presAssocID="{278BDAD8-5EEF-463A-9D34-294E1CF935C4}" presName="compNode" presStyleCnt="0"/>
      <dgm:spPr/>
    </dgm:pt>
    <dgm:pt modelId="{E8AC9373-4304-492E-B9A2-6F7B3C456684}" type="pres">
      <dgm:prSet presAssocID="{278BDAD8-5EEF-463A-9D34-294E1CF935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5A563EE-40CB-418D-8AC1-8F55B0E12E7E}" type="pres">
      <dgm:prSet presAssocID="{278BDAD8-5EEF-463A-9D34-294E1CF935C4}" presName="spaceRect" presStyleCnt="0"/>
      <dgm:spPr/>
    </dgm:pt>
    <dgm:pt modelId="{15B09A53-DC25-40F1-95CE-52064EC83B29}" type="pres">
      <dgm:prSet presAssocID="{278BDAD8-5EEF-463A-9D34-294E1CF935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AE5D1D-4CEB-45DF-9C07-23A7D17BDB47}" srcId="{19CDB1A4-8B71-45BC-96C7-61723CF8DD9B}" destId="{78377048-B6A1-4D03-9BA0-45F5B83975E5}" srcOrd="1" destOrd="0" parTransId="{6BC6EB11-6AF3-4D98-B6B9-DC78E74B9D6A}" sibTransId="{D015CA46-3AB1-4E04-8D03-627CC1FFD45D}"/>
    <dgm:cxn modelId="{EC62A52B-F5B6-409D-BAA0-0FE01B247470}" type="presOf" srcId="{53F066BB-C103-4AD6-A154-8E1CB0AAA5A0}" destId="{496FF08E-1E5D-41AF-8DD9-91CD8C824461}" srcOrd="0" destOrd="0" presId="urn:microsoft.com/office/officeart/2018/2/layout/IconLabelList"/>
    <dgm:cxn modelId="{DCF6A42D-615C-45A5-AFA1-464ED37380FC}" srcId="{19CDB1A4-8B71-45BC-96C7-61723CF8DD9B}" destId="{278BDAD8-5EEF-463A-9D34-294E1CF935C4}" srcOrd="2" destOrd="0" parTransId="{519C80BD-2294-4AA5-ACCD-293375A7FF4B}" sibTransId="{9B14D5F3-D0AF-4ACB-A639-755D8991A732}"/>
    <dgm:cxn modelId="{C72D77B4-137C-4345-B97C-61DF1FC1B416}" srcId="{19CDB1A4-8B71-45BC-96C7-61723CF8DD9B}" destId="{53F066BB-C103-4AD6-A154-8E1CB0AAA5A0}" srcOrd="0" destOrd="0" parTransId="{084CD965-97AB-4457-8A3A-753516D4E1D2}" sibTransId="{B7B54497-3D0A-4948-BE31-6691A5FEDC5F}"/>
    <dgm:cxn modelId="{DB23A2E9-B140-479C-BBDB-6F5F466E9B1A}" type="presOf" srcId="{19CDB1A4-8B71-45BC-96C7-61723CF8DD9B}" destId="{69D9D327-4B93-458C-BC62-6AEECCE6445B}" srcOrd="0" destOrd="0" presId="urn:microsoft.com/office/officeart/2018/2/layout/IconLabelList"/>
    <dgm:cxn modelId="{E22722F1-A2E8-43C6-9B93-C01769091259}" type="presOf" srcId="{78377048-B6A1-4D03-9BA0-45F5B83975E5}" destId="{B48A3874-B74B-48F2-9FD0-3A3EE0D24844}" srcOrd="0" destOrd="0" presId="urn:microsoft.com/office/officeart/2018/2/layout/IconLabelList"/>
    <dgm:cxn modelId="{6E016BF2-79B0-4FCB-B897-FD64FEC4C12C}" type="presOf" srcId="{278BDAD8-5EEF-463A-9D34-294E1CF935C4}" destId="{15B09A53-DC25-40F1-95CE-52064EC83B29}" srcOrd="0" destOrd="0" presId="urn:microsoft.com/office/officeart/2018/2/layout/IconLabelList"/>
    <dgm:cxn modelId="{E352B60A-FF11-40F2-B617-83C7C6B06474}" type="presParOf" srcId="{69D9D327-4B93-458C-BC62-6AEECCE6445B}" destId="{E548DDAA-3D5F-441B-926D-6369D8C4D1A6}" srcOrd="0" destOrd="0" presId="urn:microsoft.com/office/officeart/2018/2/layout/IconLabelList"/>
    <dgm:cxn modelId="{FA99E7FC-F585-44C2-803B-FBE267E1F168}" type="presParOf" srcId="{E548DDAA-3D5F-441B-926D-6369D8C4D1A6}" destId="{B5CEAD39-23C2-49D7-A1EB-D371DD0834DF}" srcOrd="0" destOrd="0" presId="urn:microsoft.com/office/officeart/2018/2/layout/IconLabelList"/>
    <dgm:cxn modelId="{7ADC2628-E43C-49AA-B06D-F6CB17E2D797}" type="presParOf" srcId="{E548DDAA-3D5F-441B-926D-6369D8C4D1A6}" destId="{DA78B2CF-B16A-4FA6-8EF7-E72D5F216032}" srcOrd="1" destOrd="0" presId="urn:microsoft.com/office/officeart/2018/2/layout/IconLabelList"/>
    <dgm:cxn modelId="{B05427D0-504F-45CA-BAF5-D5263DF078DF}" type="presParOf" srcId="{E548DDAA-3D5F-441B-926D-6369D8C4D1A6}" destId="{496FF08E-1E5D-41AF-8DD9-91CD8C824461}" srcOrd="2" destOrd="0" presId="urn:microsoft.com/office/officeart/2018/2/layout/IconLabelList"/>
    <dgm:cxn modelId="{DC88FA8D-A42B-4822-9833-10C63C82541A}" type="presParOf" srcId="{69D9D327-4B93-458C-BC62-6AEECCE6445B}" destId="{B7E45AB8-CF76-4839-8B6D-11890F50E6E0}" srcOrd="1" destOrd="0" presId="urn:microsoft.com/office/officeart/2018/2/layout/IconLabelList"/>
    <dgm:cxn modelId="{4F2D8BD1-3651-4B45-AFB5-4797CE089C6D}" type="presParOf" srcId="{69D9D327-4B93-458C-BC62-6AEECCE6445B}" destId="{CD65ECC6-AA00-41C5-BDED-255C437538EB}" srcOrd="2" destOrd="0" presId="urn:microsoft.com/office/officeart/2018/2/layout/IconLabelList"/>
    <dgm:cxn modelId="{0A154EAA-5A36-49BF-B86B-037A81C84174}" type="presParOf" srcId="{CD65ECC6-AA00-41C5-BDED-255C437538EB}" destId="{18AFBAC1-78EC-44BD-867E-EAD38DC68E46}" srcOrd="0" destOrd="0" presId="urn:microsoft.com/office/officeart/2018/2/layout/IconLabelList"/>
    <dgm:cxn modelId="{CDD7F60D-C839-4ACA-8FCB-1DD39A732E09}" type="presParOf" srcId="{CD65ECC6-AA00-41C5-BDED-255C437538EB}" destId="{441901E9-5D89-44DD-97AF-E316BF6F195E}" srcOrd="1" destOrd="0" presId="urn:microsoft.com/office/officeart/2018/2/layout/IconLabelList"/>
    <dgm:cxn modelId="{86890437-7946-4546-BF9F-B05BAE3957FC}" type="presParOf" srcId="{CD65ECC6-AA00-41C5-BDED-255C437538EB}" destId="{B48A3874-B74B-48F2-9FD0-3A3EE0D24844}" srcOrd="2" destOrd="0" presId="urn:microsoft.com/office/officeart/2018/2/layout/IconLabelList"/>
    <dgm:cxn modelId="{4EBCFF6B-74AF-4649-8DB8-EF0E2A0C1304}" type="presParOf" srcId="{69D9D327-4B93-458C-BC62-6AEECCE6445B}" destId="{2A00EBB6-1617-4CE6-8CC8-99805129ED88}" srcOrd="3" destOrd="0" presId="urn:microsoft.com/office/officeart/2018/2/layout/IconLabelList"/>
    <dgm:cxn modelId="{6226EFFF-AD9E-40F7-A758-83872B60EF80}" type="presParOf" srcId="{69D9D327-4B93-458C-BC62-6AEECCE6445B}" destId="{EB0EBD97-2C43-4F63-B4B3-6D6376DD3855}" srcOrd="4" destOrd="0" presId="urn:microsoft.com/office/officeart/2018/2/layout/IconLabelList"/>
    <dgm:cxn modelId="{143640E6-339A-435D-8535-ECCC4D15A4F7}" type="presParOf" srcId="{EB0EBD97-2C43-4F63-B4B3-6D6376DD3855}" destId="{E8AC9373-4304-492E-B9A2-6F7B3C456684}" srcOrd="0" destOrd="0" presId="urn:microsoft.com/office/officeart/2018/2/layout/IconLabelList"/>
    <dgm:cxn modelId="{D6039C08-56CD-4DB2-93F6-929560F42E8C}" type="presParOf" srcId="{EB0EBD97-2C43-4F63-B4B3-6D6376DD3855}" destId="{55A563EE-40CB-418D-8AC1-8F55B0E12E7E}" srcOrd="1" destOrd="0" presId="urn:microsoft.com/office/officeart/2018/2/layout/IconLabelList"/>
    <dgm:cxn modelId="{7C2341B2-DA6C-427A-8DCC-23E31F9A6D92}" type="presParOf" srcId="{EB0EBD97-2C43-4F63-B4B3-6D6376DD3855}" destId="{15B09A53-DC25-40F1-95CE-52064EC83B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42D0A-D1C2-C547-9D91-655212A3972F}">
      <dsp:nvSpPr>
        <dsp:cNvPr id="0" name=""/>
        <dsp:cNvSpPr/>
      </dsp:nvSpPr>
      <dsp:spPr>
        <a:xfrm>
          <a:off x="0" y="26512"/>
          <a:ext cx="6883352" cy="8301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Bayesian Inference</a:t>
          </a:r>
        </a:p>
      </dsp:txBody>
      <dsp:txXfrm>
        <a:off x="40523" y="67035"/>
        <a:ext cx="6802306" cy="749069"/>
      </dsp:txXfrm>
    </dsp:sp>
    <dsp:sp modelId="{D5D72C81-E333-E840-8DC2-472231D9BFB7}">
      <dsp:nvSpPr>
        <dsp:cNvPr id="0" name=""/>
        <dsp:cNvSpPr/>
      </dsp:nvSpPr>
      <dsp:spPr>
        <a:xfrm>
          <a:off x="0" y="951667"/>
          <a:ext cx="6883352" cy="830115"/>
        </a:xfrm>
        <a:prstGeom prst="roundRect">
          <a:avLst/>
        </a:prstGeom>
        <a:solidFill>
          <a:schemeClr val="accent2">
            <a:hueOff val="-301320"/>
            <a:satOff val="-1200"/>
            <a:lumOff val="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MCMC Sampling</a:t>
          </a:r>
        </a:p>
      </dsp:txBody>
      <dsp:txXfrm>
        <a:off x="40523" y="992190"/>
        <a:ext cx="6802306" cy="749069"/>
      </dsp:txXfrm>
    </dsp:sp>
    <dsp:sp modelId="{1D727041-2F7B-DB4B-A6EC-FC444E8AC4F1}">
      <dsp:nvSpPr>
        <dsp:cNvPr id="0" name=""/>
        <dsp:cNvSpPr/>
      </dsp:nvSpPr>
      <dsp:spPr>
        <a:xfrm>
          <a:off x="0" y="1876822"/>
          <a:ext cx="6883352" cy="830115"/>
        </a:xfrm>
        <a:prstGeom prst="roundRect">
          <a:avLst/>
        </a:prstGeom>
        <a:solidFill>
          <a:schemeClr val="accent2">
            <a:hueOff val="-602639"/>
            <a:satOff val="-2400"/>
            <a:lumOff val="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HMC/NUTS &amp; Stan</a:t>
          </a:r>
        </a:p>
      </dsp:txBody>
      <dsp:txXfrm>
        <a:off x="40523" y="1917345"/>
        <a:ext cx="6802306" cy="749069"/>
      </dsp:txXfrm>
    </dsp:sp>
    <dsp:sp modelId="{9BDBD5D5-120D-1D48-9675-21B5D4EA98DC}">
      <dsp:nvSpPr>
        <dsp:cNvPr id="0" name=""/>
        <dsp:cNvSpPr/>
      </dsp:nvSpPr>
      <dsp:spPr>
        <a:xfrm>
          <a:off x="0" y="2801977"/>
          <a:ext cx="6883352" cy="830115"/>
        </a:xfrm>
        <a:prstGeom prst="roundRect">
          <a:avLst/>
        </a:prstGeom>
        <a:solidFill>
          <a:schemeClr val="accent2">
            <a:hueOff val="-903959"/>
            <a:satOff val="-3599"/>
            <a:lumOff val="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Bayesian Workflow</a:t>
          </a:r>
        </a:p>
      </dsp:txBody>
      <dsp:txXfrm>
        <a:off x="40523" y="2842500"/>
        <a:ext cx="6802306" cy="749069"/>
      </dsp:txXfrm>
    </dsp:sp>
    <dsp:sp modelId="{2FA1353B-7EB9-DA46-A2E5-95DD1F0C6C14}">
      <dsp:nvSpPr>
        <dsp:cNvPr id="0" name=""/>
        <dsp:cNvSpPr/>
      </dsp:nvSpPr>
      <dsp:spPr>
        <a:xfrm>
          <a:off x="0" y="3727132"/>
          <a:ext cx="6883352" cy="830115"/>
        </a:xfrm>
        <a:prstGeom prst="roundRect">
          <a:avLst/>
        </a:prstGeom>
        <a:solidFill>
          <a:schemeClr val="accent2">
            <a:hueOff val="-1205279"/>
            <a:satOff val="-4799"/>
            <a:lumOff val="2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Step-by-Step Workflow: Epilepsy RCT</a:t>
          </a:r>
        </a:p>
      </dsp:txBody>
      <dsp:txXfrm>
        <a:off x="40523" y="3767655"/>
        <a:ext cx="6802306" cy="749069"/>
      </dsp:txXfrm>
    </dsp:sp>
    <dsp:sp modelId="{0E097CD0-DE56-1840-AB3E-A781866CEDD1}">
      <dsp:nvSpPr>
        <dsp:cNvPr id="0" name=""/>
        <dsp:cNvSpPr/>
      </dsp:nvSpPr>
      <dsp:spPr>
        <a:xfrm>
          <a:off x="0" y="4652287"/>
          <a:ext cx="6883352" cy="830115"/>
        </a:xfrm>
        <a:prstGeom prst="roundRect">
          <a:avLst/>
        </a:prstGeom>
        <a:solidFill>
          <a:schemeClr val="accent2">
            <a:hueOff val="-1506598"/>
            <a:satOff val="-5999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Conclusions</a:t>
          </a:r>
        </a:p>
      </dsp:txBody>
      <dsp:txXfrm>
        <a:off x="40523" y="4692810"/>
        <a:ext cx="6802306" cy="74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BF4A0-7EFF-4241-A963-0581BBD17563}">
      <dsp:nvSpPr>
        <dsp:cNvPr id="0" name=""/>
        <dsp:cNvSpPr/>
      </dsp:nvSpPr>
      <dsp:spPr>
        <a:xfrm>
          <a:off x="0" y="909036"/>
          <a:ext cx="5944427" cy="1678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46610-FF4A-40F7-B241-B354CFD97082}">
      <dsp:nvSpPr>
        <dsp:cNvPr id="0" name=""/>
        <dsp:cNvSpPr/>
      </dsp:nvSpPr>
      <dsp:spPr>
        <a:xfrm>
          <a:off x="507662" y="1286636"/>
          <a:ext cx="923022" cy="923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A37BB-FADE-4F7D-82BF-E3437804F64C}">
      <dsp:nvSpPr>
        <dsp:cNvPr id="0" name=""/>
        <dsp:cNvSpPr/>
      </dsp:nvSpPr>
      <dsp:spPr>
        <a:xfrm>
          <a:off x="1938346" y="909036"/>
          <a:ext cx="4006080" cy="167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12" tIns="177612" rIns="177612" bIns="1776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have knowledge and assumptions beyond just the current observations</a:t>
          </a:r>
        </a:p>
      </dsp:txBody>
      <dsp:txXfrm>
        <a:off x="1938346" y="909036"/>
        <a:ext cx="4006080" cy="1678221"/>
      </dsp:txXfrm>
    </dsp:sp>
    <dsp:sp modelId="{56CB929A-EC9D-4A6E-9803-E9675AED7671}">
      <dsp:nvSpPr>
        <dsp:cNvPr id="0" name=""/>
        <dsp:cNvSpPr/>
      </dsp:nvSpPr>
      <dsp:spPr>
        <a:xfrm>
          <a:off x="0" y="3006814"/>
          <a:ext cx="5944427" cy="1678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DD35D-34D7-48D3-A7FE-37E3F657D6D3}">
      <dsp:nvSpPr>
        <dsp:cNvPr id="0" name=""/>
        <dsp:cNvSpPr/>
      </dsp:nvSpPr>
      <dsp:spPr>
        <a:xfrm>
          <a:off x="507662" y="3384414"/>
          <a:ext cx="923022" cy="923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7BB4B-93A9-4E70-B0FF-0F6DBFFA0283}">
      <dsp:nvSpPr>
        <dsp:cNvPr id="0" name=""/>
        <dsp:cNvSpPr/>
      </dsp:nvSpPr>
      <dsp:spPr>
        <a:xfrm>
          <a:off x="1938346" y="3006814"/>
          <a:ext cx="4006080" cy="167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12" tIns="177612" rIns="177612" bIns="1776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have some uncertainty in our predictions/beliefs</a:t>
          </a:r>
        </a:p>
      </dsp:txBody>
      <dsp:txXfrm>
        <a:off x="1938346" y="3006814"/>
        <a:ext cx="4006080" cy="1678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FB12A-AD43-5048-B323-F8F3F84CDD2E}">
      <dsp:nvSpPr>
        <dsp:cNvPr id="0" name=""/>
        <dsp:cNvSpPr/>
      </dsp:nvSpPr>
      <dsp:spPr>
        <a:xfrm>
          <a:off x="447566" y="1532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Traditional MCMC methods like MH &amp; Gibbs (often, not always) struggle with increasing model complexity</a:t>
          </a:r>
          <a:endParaRPr lang="en-US" sz="1800" kern="1200"/>
        </a:p>
      </dsp:txBody>
      <dsp:txXfrm>
        <a:off x="488854" y="42820"/>
        <a:ext cx="2736769" cy="1327096"/>
      </dsp:txXfrm>
    </dsp:sp>
    <dsp:sp modelId="{1375E5C0-8EC4-D74E-B43C-3BA47656CCE5}">
      <dsp:nvSpPr>
        <dsp:cNvPr id="0" name=""/>
        <dsp:cNvSpPr/>
      </dsp:nvSpPr>
      <dsp:spPr>
        <a:xfrm>
          <a:off x="447566" y="1622656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Parameter space to be explored becomes increasingly sparse as dimensionality increases</a:t>
          </a:r>
          <a:endParaRPr lang="en-US" sz="1800" kern="1200" dirty="0"/>
        </a:p>
      </dsp:txBody>
      <dsp:txXfrm>
        <a:off x="488854" y="1663944"/>
        <a:ext cx="2736769" cy="1327096"/>
      </dsp:txXfrm>
    </dsp:sp>
    <dsp:sp modelId="{F30AB347-4846-304F-AFF5-15D49B25E232}">
      <dsp:nvSpPr>
        <dsp:cNvPr id="0" name=""/>
        <dsp:cNvSpPr/>
      </dsp:nvSpPr>
      <dsp:spPr>
        <a:xfrm>
          <a:off x="447566" y="3243779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Hamiltonian Monte Carlo uses the gradient of the target probability density function to “guide” sampling</a:t>
          </a:r>
          <a:endParaRPr lang="en-US" sz="1800" kern="1200" dirty="0"/>
        </a:p>
      </dsp:txBody>
      <dsp:txXfrm>
        <a:off x="488854" y="3285067"/>
        <a:ext cx="2736769" cy="1327096"/>
      </dsp:txXfrm>
    </dsp:sp>
    <dsp:sp modelId="{35B17811-31C1-BD4D-9B87-CC41B4DF212E}">
      <dsp:nvSpPr>
        <dsp:cNvPr id="0" name=""/>
        <dsp:cNvSpPr/>
      </dsp:nvSpPr>
      <dsp:spPr>
        <a:xfrm rot="19457599">
          <a:off x="3136374" y="3523120"/>
          <a:ext cx="138881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8814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6061" y="3508615"/>
        <a:ext cx="69440" cy="69440"/>
      </dsp:txXfrm>
    </dsp:sp>
    <dsp:sp modelId="{8913848D-2F1A-0C45-BE8E-411AEE4C0966}">
      <dsp:nvSpPr>
        <dsp:cNvPr id="0" name=""/>
        <dsp:cNvSpPr/>
      </dsp:nvSpPr>
      <dsp:spPr>
        <a:xfrm>
          <a:off x="4394651" y="2433218"/>
          <a:ext cx="2819345" cy="1409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Requires the specification of “tuning” parameters</a:t>
          </a:r>
          <a:endParaRPr lang="en-US" sz="1800" kern="1200"/>
        </a:p>
      </dsp:txBody>
      <dsp:txXfrm>
        <a:off x="4435939" y="2474506"/>
        <a:ext cx="2736769" cy="1327096"/>
      </dsp:txXfrm>
    </dsp:sp>
    <dsp:sp modelId="{35DD171C-04D1-4042-B43D-386C9E0CAAC5}">
      <dsp:nvSpPr>
        <dsp:cNvPr id="0" name=""/>
        <dsp:cNvSpPr/>
      </dsp:nvSpPr>
      <dsp:spPr>
        <a:xfrm rot="2142401">
          <a:off x="3136374" y="4333682"/>
          <a:ext cx="138881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8814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6061" y="4319177"/>
        <a:ext cx="69440" cy="69440"/>
      </dsp:txXfrm>
    </dsp:sp>
    <dsp:sp modelId="{188486E3-0E91-AB40-959E-F8658F8DF8A6}">
      <dsp:nvSpPr>
        <dsp:cNvPr id="0" name=""/>
        <dsp:cNvSpPr/>
      </dsp:nvSpPr>
      <dsp:spPr>
        <a:xfrm>
          <a:off x="4394651" y="4054341"/>
          <a:ext cx="2819345" cy="1409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Unique to the posterior at hand (in most cases)</a:t>
          </a:r>
          <a:endParaRPr lang="en-US" sz="1800" kern="1200"/>
        </a:p>
      </dsp:txBody>
      <dsp:txXfrm>
        <a:off x="4435939" y="4095629"/>
        <a:ext cx="2736769" cy="1327096"/>
      </dsp:txXfrm>
    </dsp:sp>
    <dsp:sp modelId="{43802448-D3C5-E542-8C9C-0648A70F9D8E}">
      <dsp:nvSpPr>
        <dsp:cNvPr id="0" name=""/>
        <dsp:cNvSpPr/>
      </dsp:nvSpPr>
      <dsp:spPr>
        <a:xfrm>
          <a:off x="447566" y="4864903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A self-tuning version of HMC – the No U-Turn Sampler (NUTS) since been popularised by Stan</a:t>
          </a:r>
          <a:endParaRPr lang="en-US" sz="1800" kern="1200"/>
        </a:p>
      </dsp:txBody>
      <dsp:txXfrm>
        <a:off x="488854" y="4906191"/>
        <a:ext cx="2736769" cy="1327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EAD39-23C2-49D7-A1EB-D371DD0834DF}">
      <dsp:nvSpPr>
        <dsp:cNvPr id="0" name=""/>
        <dsp:cNvSpPr/>
      </dsp:nvSpPr>
      <dsp:spPr>
        <a:xfrm>
          <a:off x="1020203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FF08E-1E5D-41AF-8DD9-91CD8C824461}">
      <dsp:nvSpPr>
        <dsp:cNvPr id="0" name=""/>
        <dsp:cNvSpPr/>
      </dsp:nvSpPr>
      <dsp:spPr>
        <a:xfrm>
          <a:off x="121839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How do we take some observations and prior information and turn it into a model?</a:t>
          </a:r>
          <a:endParaRPr lang="en-US" sz="1600" kern="1200"/>
        </a:p>
      </dsp:txBody>
      <dsp:txXfrm>
        <a:off x="121839" y="2608239"/>
        <a:ext cx="3266779" cy="720000"/>
      </dsp:txXfrm>
    </dsp:sp>
    <dsp:sp modelId="{18AFBAC1-78EC-44BD-867E-EAD38DC68E46}">
      <dsp:nvSpPr>
        <dsp:cNvPr id="0" name=""/>
        <dsp:cNvSpPr/>
      </dsp:nvSpPr>
      <dsp:spPr>
        <a:xfrm>
          <a:off x="4858669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3874-B74B-48F2-9FD0-3A3EE0D24844}">
      <dsp:nvSpPr>
        <dsp:cNvPr id="0" name=""/>
        <dsp:cNvSpPr/>
      </dsp:nvSpPr>
      <dsp:spPr>
        <a:xfrm>
          <a:off x="3960305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How can we be confident we’ve made good modelling choices?</a:t>
          </a:r>
          <a:endParaRPr lang="en-US" sz="1600" kern="1200" dirty="0"/>
        </a:p>
      </dsp:txBody>
      <dsp:txXfrm>
        <a:off x="3960305" y="2608239"/>
        <a:ext cx="3266779" cy="720000"/>
      </dsp:txXfrm>
    </dsp:sp>
    <dsp:sp modelId="{E8AC9373-4304-492E-B9A2-6F7B3C456684}">
      <dsp:nvSpPr>
        <dsp:cNvPr id="0" name=""/>
        <dsp:cNvSpPr/>
      </dsp:nvSpPr>
      <dsp:spPr>
        <a:xfrm>
          <a:off x="8697135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09A53-DC25-40F1-95CE-52064EC83B29}">
      <dsp:nvSpPr>
        <dsp:cNvPr id="0" name=""/>
        <dsp:cNvSpPr/>
      </dsp:nvSpPr>
      <dsp:spPr>
        <a:xfrm>
          <a:off x="7798771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Bayesian Workflow, of course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 </a:t>
          </a:r>
          <a:endParaRPr lang="en-US" sz="1600" kern="1200" dirty="0"/>
        </a:p>
      </dsp:txBody>
      <dsp:txXfrm>
        <a:off x="7798771" y="2608239"/>
        <a:ext cx="326677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53D6F-12AF-CD42-803B-03BD5B1BC55E}" type="datetimeFigureOut">
              <a:rPr lang="en-AU" smtClean="0"/>
              <a:t>17/6/2024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0425-9439-414E-94FF-FE74CAFED1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63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16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20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052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822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76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312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82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120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85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95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44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61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30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7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923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34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77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62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5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4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4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1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0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0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7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E4934-F658-DA8B-1B76-A4C202F48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76656"/>
            <a:ext cx="3277432" cy="3063240"/>
          </a:xfrm>
        </p:spPr>
        <p:txBody>
          <a:bodyPr>
            <a:normAutofit/>
          </a:bodyPr>
          <a:lstStyle/>
          <a:p>
            <a:r>
              <a:rPr lang="en-US" dirty="0"/>
              <a:t>Bayesian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6C458-AA54-E9C5-05AF-917BE34D3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40481"/>
            <a:ext cx="3277432" cy="2347272"/>
          </a:xfrm>
        </p:spPr>
        <p:txBody>
          <a:bodyPr>
            <a:normAutofit/>
          </a:bodyPr>
          <a:lstStyle/>
          <a:p>
            <a:r>
              <a:rPr lang="en-US" dirty="0"/>
              <a:t>Andrew Johnson</a:t>
            </a:r>
          </a:p>
          <a:p>
            <a:r>
              <a:rPr lang="en-US" dirty="0"/>
              <a:t>Aalto University</a:t>
            </a:r>
          </a:p>
          <a:p>
            <a:endParaRPr lang="en-US" dirty="0"/>
          </a:p>
          <a:p>
            <a:r>
              <a:rPr lang="en-US" dirty="0"/>
              <a:t>Nordic Probabilistic AI School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F8219-B283-23B5-0726-893929CE9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" r="6994" b="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04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350A-2BFD-052C-C718-D8922A8FCBA7}"/>
              </a:ext>
            </a:extLst>
          </p:cNvPr>
          <p:cNvSpPr txBox="1"/>
          <p:nvPr/>
        </p:nvSpPr>
        <p:spPr>
          <a:xfrm>
            <a:off x="0" y="6453352"/>
            <a:ext cx="79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1. https://</a:t>
            </a:r>
            <a:r>
              <a:rPr lang="en-US" sz="1050" baseline="30000" dirty="0" err="1"/>
              <a:t>librarymap.ifla.org</a:t>
            </a:r>
            <a:r>
              <a:rPr lang="en-US" sz="1050" baseline="30000" dirty="0"/>
              <a:t>/map/Metric/Full-Time-Staff/</a:t>
            </a:r>
            <a:r>
              <a:rPr lang="en-US" sz="1050" baseline="30000" dirty="0" err="1"/>
              <a:t>LibraryType</a:t>
            </a:r>
            <a:r>
              <a:rPr lang="en-US" sz="1050" baseline="30000" dirty="0"/>
              <a:t>/National-Libraries,Academic-Libraries,Public-Libraries,Community-Libraries,School-Libraries,Other-Libraries/Weight/Totals-by-Country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aseline="30000" dirty="0">
                <a:solidFill>
                  <a:srgbClr val="FFFFFF"/>
                </a:solidFill>
                <a:latin typeface="Gill Sans Nova"/>
              </a:rPr>
              <a:t>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. https://</a:t>
            </a:r>
            <a:r>
              <a:rPr kumimoji="0" lang="en-US" sz="1050" b="0" i="0" u="none" strike="noStrike" kern="120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reliefweb.int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/report/world/fao-statistical-yearbook-2021-world-food-and-agriculture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9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We predict that Avery is much more likely to be a farmer than a librarian</a:t>
            </a:r>
          </a:p>
          <a:p>
            <a:pPr lvl="1"/>
            <a:r>
              <a:rPr lang="en-US" dirty="0"/>
              <a:t>How much additional certainty/influence should worldwide statistics add?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350A-2BFD-052C-C718-D8922A8FCBA7}"/>
              </a:ext>
            </a:extLst>
          </p:cNvPr>
          <p:cNvSpPr txBox="1"/>
          <p:nvPr/>
        </p:nvSpPr>
        <p:spPr>
          <a:xfrm>
            <a:off x="0" y="6453352"/>
            <a:ext cx="79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1. https://</a:t>
            </a:r>
            <a:r>
              <a:rPr lang="en-US" sz="1050" baseline="30000" dirty="0" err="1"/>
              <a:t>librarymap.ifla.org</a:t>
            </a:r>
            <a:r>
              <a:rPr lang="en-US" sz="1050" baseline="30000" dirty="0"/>
              <a:t>/map/Metric/Full-Time-Staff/</a:t>
            </a:r>
            <a:r>
              <a:rPr lang="en-US" sz="1050" baseline="30000" dirty="0" err="1"/>
              <a:t>LibraryType</a:t>
            </a:r>
            <a:r>
              <a:rPr lang="en-US" sz="1050" baseline="30000" dirty="0"/>
              <a:t>/National-Libraries,Academic-Libraries,Public-Libraries,Community-Libraries,School-Libraries,Other-Libraries/Weight/Totals-by-Country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aseline="30000" dirty="0">
                <a:solidFill>
                  <a:srgbClr val="FFFFFF"/>
                </a:solidFill>
                <a:latin typeface="Gill Sans Nova"/>
              </a:rPr>
              <a:t>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. https://</a:t>
            </a:r>
            <a:r>
              <a:rPr kumimoji="0" lang="en-US" sz="1050" b="0" i="0" u="none" strike="noStrike" kern="120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reliefweb.int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/report/world/fao-statistical-yearbook-2021-world-food-and-agriculture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0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Considering the global probability of being a farmer, we predict Avery more likely to be a farmer</a:t>
            </a:r>
          </a:p>
          <a:p>
            <a:endParaRPr lang="en-US" dirty="0"/>
          </a:p>
          <a:p>
            <a:r>
              <a:rPr lang="en-US" dirty="0"/>
              <a:t>Without knowing where Avery lives, we don’t have strong confidence in the information provided by the global probability</a:t>
            </a:r>
          </a:p>
          <a:p>
            <a:endParaRPr lang="en-US" dirty="0"/>
          </a:p>
          <a:p>
            <a:r>
              <a:rPr lang="en-US" dirty="0"/>
              <a:t>What if we knew more about Avery? How does our confidence in our prior change the influence of that information?</a:t>
            </a:r>
          </a:p>
          <a:p>
            <a:pPr marL="457200" lvl="1"/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pic>
        <p:nvPicPr>
          <p:cNvPr id="11" name="Content Placeholder 10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B55019F1-165B-4899-F007-76E7C0FEB4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2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Let’s learn some more about Avery: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pPr lvl="1"/>
            <a:r>
              <a:rPr lang="en-US" b="1" dirty="0"/>
              <a:t>Avery loves books and spends most afternoons at the library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9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45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7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Because we don’t have strong confidence in our prior, we give more weight to our observations</a:t>
            </a:r>
          </a:p>
          <a:p>
            <a:pPr marL="457200" lvl="1"/>
            <a:endParaRPr lang="en-US" dirty="0"/>
          </a:p>
          <a:p>
            <a:r>
              <a:rPr lang="en-US" dirty="0"/>
              <a:t>We predict that Avery is more likely to be a librarian, and we have a strong level of confidence in that prediction</a:t>
            </a:r>
          </a:p>
          <a:p>
            <a:endParaRPr lang="en-US" dirty="0"/>
          </a:p>
          <a:p>
            <a:r>
              <a:rPr lang="en-US" dirty="0"/>
              <a:t>But what would happen if we had very strong prior information?</a:t>
            </a:r>
          </a:p>
          <a:p>
            <a:pPr marL="0"/>
            <a:endParaRPr lang="en-US" dirty="0"/>
          </a:p>
        </p:txBody>
      </p:sp>
      <p:pic>
        <p:nvPicPr>
          <p:cNvPr id="12" name="Content Placeholder 11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4B0889C4-80AA-26D5-DA92-29EAEEC77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What if you knew that Avery was from:</a:t>
            </a:r>
          </a:p>
          <a:p>
            <a:endParaRPr lang="en-US" dirty="0"/>
          </a:p>
          <a:p>
            <a:r>
              <a:rPr lang="en-US" dirty="0"/>
              <a:t>Denmark</a:t>
            </a:r>
          </a:p>
        </p:txBody>
      </p:sp>
      <p:pic>
        <p:nvPicPr>
          <p:cNvPr id="7" name="Picture 6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84E3DE70-C850-FE02-E15F-C8A88694C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8" y="1618430"/>
            <a:ext cx="4659872" cy="37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3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What if you knew that Avery was from: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Denmark, Australia</a:t>
            </a:r>
          </a:p>
          <a:p>
            <a:pPr lvl="1"/>
            <a:r>
              <a:rPr lang="en-US" dirty="0"/>
              <a:t>Population 6,422</a:t>
            </a:r>
          </a:p>
          <a:p>
            <a:pPr lvl="1"/>
            <a:r>
              <a:rPr lang="en-US" dirty="0"/>
              <a:t>Primary industry is agriculture</a:t>
            </a:r>
          </a:p>
          <a:p>
            <a:pPr lvl="1"/>
            <a:r>
              <a:rPr lang="en-US" dirty="0"/>
              <a:t>Only 2 full-time librarians</a:t>
            </a:r>
          </a:p>
          <a:p>
            <a:endParaRPr lang="en-US" dirty="0"/>
          </a:p>
          <a:p>
            <a:r>
              <a:rPr lang="en-US" dirty="0"/>
              <a:t>What does this mean for our predictions about Avery?</a:t>
            </a:r>
          </a:p>
        </p:txBody>
      </p:sp>
      <p:pic>
        <p:nvPicPr>
          <p:cNvPr id="5" name="Picture 4" descr="A picture containing map, text, diagram, atlas&#10;&#10;Description automatically generated">
            <a:extLst>
              <a:ext uri="{FF2B5EF4-FFF2-40B4-BE49-F238E27FC236}">
                <a16:creationId xmlns:a16="http://schemas.microsoft.com/office/drawing/2014/main" id="{A960A664-B58D-21CD-ABC8-2520EF571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8" y="1327188"/>
            <a:ext cx="4659872" cy="43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4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6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Our prior information tells us that Avery is very highly likely to be a farmer, regardless of their personality</a:t>
            </a:r>
          </a:p>
          <a:p>
            <a:endParaRPr lang="en-US" dirty="0"/>
          </a:p>
          <a:p>
            <a:r>
              <a:rPr lang="en-US" dirty="0"/>
              <a:t>The strength of this prior information means that we need more and more observations about Avery before we would change our prediction</a:t>
            </a:r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915A97-EB3D-7D93-FC93-6D86A55C5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1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E39FBF-F0C0-09A7-5B20-4EBE289C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Bayesian Inference – Key Takeaways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D72B4-93AF-5C5A-FFA2-37512088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AU" dirty="0"/>
              <a:t>We consider both our observations and external/prior information when making predictions</a:t>
            </a:r>
          </a:p>
          <a:p>
            <a:endParaRPr lang="en-AU" dirty="0"/>
          </a:p>
          <a:p>
            <a:r>
              <a:rPr lang="en-AU" dirty="0"/>
              <a:t>Our strength of confidence/certainty in these also influence our confidence/certainty in our predictions</a:t>
            </a:r>
          </a:p>
          <a:p>
            <a:endParaRPr lang="en-AU" dirty="0"/>
          </a:p>
          <a:p>
            <a:r>
              <a:rPr lang="en-AU" dirty="0"/>
              <a:t>If one of them is “weak” then the other will drive our predictions and certainty</a:t>
            </a:r>
          </a:p>
        </p:txBody>
      </p:sp>
      <p:pic>
        <p:nvPicPr>
          <p:cNvPr id="10" name="Graphic 9" descr="Dice">
            <a:extLst>
              <a:ext uri="{FF2B5EF4-FFF2-40B4-BE49-F238E27FC236}">
                <a16:creationId xmlns:a16="http://schemas.microsoft.com/office/drawing/2014/main" id="{FB53C8CB-9813-6C6B-D8A6-49BFA0DED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936B1-93FE-4B01-946C-9EEA26C4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311514" cy="6859191"/>
            <a:chOff x="7649180" y="-1190"/>
            <a:chExt cx="4311514" cy="685919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786F3-477C-4C7F-982F-D5967A1C1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9019" y="796196"/>
              <a:ext cx="351326" cy="351326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Graphic 18">
              <a:extLst>
                <a:ext uri="{FF2B5EF4-FFF2-40B4-BE49-F238E27FC236}">
                  <a16:creationId xmlns:a16="http://schemas.microsoft.com/office/drawing/2014/main" id="{418CCDB2-4B34-48D4-9A2D-0D6079CF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72AA2865-B591-4E0F-8C6C-78BC7EB97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3703" y="1605901"/>
              <a:ext cx="3646991" cy="3646990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E53B0F-B47E-4B4F-95BD-1ACA8307D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2B6F8B-EA89-4031-A840-F55D3591B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4482" y="-1190"/>
              <a:ext cx="3597981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8F17D-1704-4F07-BF74-1791E01C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2990" y="5358010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B7618-47B9-0CF2-8B3E-4B521029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Components of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5A1BE-F099-FDBF-DB3E-F24B8B4F5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3"/>
                <a:ext cx="7685037" cy="4080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: Prior Knowledge</a:t>
                </a:r>
              </a:p>
              <a:p>
                <a:pPr lvl="1"/>
                <a:r>
                  <a:rPr lang="en-AU" dirty="0"/>
                  <a:t>What is the probability of a person being a farmer?</a:t>
                </a:r>
              </a:p>
              <a:p>
                <a:pPr lvl="1"/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AU" dirty="0"/>
                  <a:t>: Likelihood</a:t>
                </a:r>
              </a:p>
              <a:p>
                <a:pPr lvl="1"/>
                <a:r>
                  <a:rPr lang="en-AU" dirty="0"/>
                  <a:t>How does Avery’s personality contribute to their probability of being a farmer?</a:t>
                </a:r>
              </a:p>
              <a:p>
                <a:pPr lvl="1"/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AU" dirty="0"/>
                  <a:t>: Posterior</a:t>
                </a:r>
              </a:p>
              <a:p>
                <a:pPr lvl="1"/>
                <a:r>
                  <a:rPr lang="en-AU" dirty="0"/>
                  <a:t>What is the probability of Avery being a farmer?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5A1BE-F099-FDBF-DB3E-F24B8B4F5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3"/>
                <a:ext cx="7685037" cy="4080250"/>
              </a:xfrm>
              <a:blipFill>
                <a:blip r:embed="rId3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0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1085B-C903-6EDC-1399-8DB18444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8DD8FA-2FD9-A235-5017-9F401ABB3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505563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537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D02977-C011-50BB-2327-46BA6776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in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D560CC-ADFE-4E67-F8A6-1DB516D48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We want to make inferences using our posterior distribution: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The posterior distribution is not able to be specified in closed-form for majority of models</a:t>
                </a:r>
              </a:p>
              <a:p>
                <a:endParaRPr lang="en-AU" dirty="0"/>
              </a:p>
              <a:p>
                <a:r>
                  <a:rPr lang="en-AU" dirty="0"/>
                  <a:t>We need a numerical approximation: Markov Chain Monte Carlo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D560CC-ADFE-4E67-F8A6-1DB516D48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15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/>
              <a:t>MCMC Sampling</a:t>
            </a:r>
            <a:endParaRPr lang="en-AU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F51BBCD-4E63-BDD8-507D-67D39470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en-AU" dirty="0"/>
              <a:t>Markov Chain Monte Carlo is a powerful tool for numerically computing expectations over complex/difficult distributions</a:t>
            </a:r>
          </a:p>
          <a:p>
            <a:endParaRPr lang="en-AU" dirty="0"/>
          </a:p>
          <a:p>
            <a:r>
              <a:rPr lang="en-AU" dirty="0"/>
              <a:t>Key component is the Markov chain</a:t>
            </a:r>
          </a:p>
          <a:p>
            <a:pPr lvl="1"/>
            <a:r>
              <a:rPr lang="en-AU" dirty="0"/>
              <a:t>Sequential set of samples from a given target distribution</a:t>
            </a:r>
          </a:p>
          <a:p>
            <a:pPr lvl="1"/>
            <a:r>
              <a:rPr lang="en-AU" dirty="0"/>
              <a:t>Each sample informs where the next sample should be drawn from (Markov transition)</a:t>
            </a:r>
          </a:p>
          <a:p>
            <a:pPr lvl="1"/>
            <a:r>
              <a:rPr lang="en-AU" dirty="0"/>
              <a:t>Given enough time (and sampling), these will quantify the target distribution</a:t>
            </a:r>
          </a:p>
          <a:p>
            <a:pPr lvl="1"/>
            <a:endParaRPr lang="en-AU" dirty="0"/>
          </a:p>
          <a:p>
            <a:r>
              <a:rPr lang="en-AU" dirty="0"/>
              <a:t>Markov Chain Monte Carlo estimate is then the average of the target function over these samples</a:t>
            </a:r>
          </a:p>
        </p:txBody>
      </p:sp>
    </p:spTree>
    <p:extLst>
      <p:ext uri="{BB962C8B-B14F-4D97-AF65-F5344CB8AC3E}">
        <p14:creationId xmlns:p14="http://schemas.microsoft.com/office/powerpoint/2010/main" val="9656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21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24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Apply our target function to the Markov Chain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 b="-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17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Apply our target function to the Markov Chain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This estimate converges to the true expectation: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 b="-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69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C4C1C0-0DCA-C64F-7BD8-E395D22988C8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545A88-22AF-C46E-D0E3-58A431E57B21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B6E5E12-D003-A1A9-B439-3E4FE9F62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059A2E5-991C-57D6-8B7E-E1495CD965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BCB9B5E-E742-EEAD-05E0-FE3405A0C079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C850598-876F-CA59-2697-DF4F8E83C122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212F702-F6C5-EB14-A56E-DA82387DE9EF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D7B4B7-F5AB-9105-459F-7E1082BE5449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325B597-E6E0-B4F3-9FE7-0605F4EAE4D9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E9CC00-7243-53FE-6B1A-5DACE130BA43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800C53-56F1-3AC1-6CB0-7E73BBEFB650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437C52-485F-57B0-E1F0-6E1ACEFCF470}"/>
              </a:ext>
            </a:extLst>
          </p:cNvPr>
          <p:cNvGrpSpPr/>
          <p:nvPr/>
        </p:nvGrpSpPr>
        <p:grpSpPr>
          <a:xfrm>
            <a:off x="4758796" y="3413045"/>
            <a:ext cx="3013604" cy="2262648"/>
            <a:chOff x="4758796" y="2908300"/>
            <a:chExt cx="3013604" cy="226264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4FD36C-176C-0F1A-A9FF-144FA198136D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09CF5E-638E-98A7-0621-C42A962D839B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A4867D-C56D-F63D-01CF-F7F2ACE791E5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9D0A9D-5BFC-CBB9-387C-5E1338960D29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6470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66A2F-69A3-C4B8-A256-4D45FC5E28E2}"/>
              </a:ext>
            </a:extLst>
          </p:cNvPr>
          <p:cNvGrpSpPr/>
          <p:nvPr/>
        </p:nvGrpSpPr>
        <p:grpSpPr>
          <a:xfrm>
            <a:off x="4298949" y="3413045"/>
            <a:ext cx="3473451" cy="2262648"/>
            <a:chOff x="4298949" y="2908300"/>
            <a:chExt cx="3473451" cy="226264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AA26C5-1F0A-5C8C-57C8-57EA97C9126E}"/>
                </a:ext>
              </a:extLst>
            </p:cNvPr>
            <p:cNvGrpSpPr/>
            <p:nvPr/>
          </p:nvGrpSpPr>
          <p:grpSpPr>
            <a:xfrm>
              <a:off x="4758796" y="2908300"/>
              <a:ext cx="3013604" cy="2262648"/>
              <a:chOff x="4758796" y="2908300"/>
              <a:chExt cx="3013604" cy="226264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7201D16-9048-131B-0801-949ABBAE1738}"/>
                  </a:ext>
                </a:extLst>
              </p:cNvPr>
              <p:cNvCxnSpPr/>
              <p:nvPr/>
            </p:nvCxnSpPr>
            <p:spPr>
              <a:xfrm flipV="1">
                <a:off x="5219700" y="2908300"/>
                <a:ext cx="0" cy="185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09B2B7D-9D24-FC71-F4D4-E9FEB18E3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700" y="4753646"/>
                <a:ext cx="25527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EDC75-23AD-4056-05FD-7321B6121434}"/>
                  </a:ext>
                </a:extLst>
              </p:cNvPr>
              <p:cNvSpPr txBox="1"/>
              <p:nvPr/>
            </p:nvSpPr>
            <p:spPr>
              <a:xfrm>
                <a:off x="5873543" y="4832394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Iteration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oMath>
                      </m:oMathPara>
                    </a14:m>
                    <a:endParaRPr lang="en-AU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C84DB6B-782A-5F06-A5CA-5A01DAF79271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33D837-3F57-B57B-30D5-2A45C4B3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Most bias present earliest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AD71F1-7EA3-E799-0CA1-4E2725EB3C6B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7DCB5E-0241-0CDA-42AA-F804BCE4B5BB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B400158-0F93-C671-E77A-D9C1C752A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1E1071A-E314-4F2F-DA0D-A9BBC768725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C082B-7E5E-1994-1946-C23A3024400B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E2880E-DC47-69A8-01DF-D8CC78DCBA51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AF2373F-34A5-E3D8-68DC-D4481454AE82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FA50A56-103F-3387-8FD6-CE40753B88D8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5158C8-DC8E-86A9-B993-07C2E0C78331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A3ED1-7C3D-0C78-CA78-0E6BA218BECA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AF22B-CA6C-CA22-1095-0FE4FE5D0EBD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B30181B-5D38-F7DD-A68F-F9A1708FD8BB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E77E1D-238F-C882-4BDF-E436871DDFE1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615FF4-8C72-A1AF-BB6F-68676DB3070C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0A1EB-6F6D-FFBE-564B-D8BEC7FBE766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A3C1A6-D0C5-8716-D88D-A03500573301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2777DB-8497-E84E-7064-49585610F4A5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FA35D1-B541-6EF9-9D42-8CF02B39589E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60F5B-9239-341D-121A-DDFEA39C9392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609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733B13-C62E-2F84-A7A8-C89407987EF4}"/>
              </a:ext>
            </a:extLst>
          </p:cNvPr>
          <p:cNvGrpSpPr/>
          <p:nvPr/>
        </p:nvGrpSpPr>
        <p:grpSpPr>
          <a:xfrm>
            <a:off x="4298949" y="3413045"/>
            <a:ext cx="3473451" cy="2262648"/>
            <a:chOff x="4298949" y="2908300"/>
            <a:chExt cx="3473451" cy="22626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201D16-9048-131B-0801-949ABBAE1738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9B2B7D-9D24-FC71-F4D4-E9FEB18E307C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AEDC75-23AD-4056-05FD-7321B6121434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980221C-AAD3-A31F-B485-5082A346053A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45A4B08-062C-B09E-ACBC-B2B23BA0B409}"/>
                </a:ext>
              </a:extLst>
            </p:cNvPr>
            <p:cNvSpPr/>
            <p:nvPr/>
          </p:nvSpPr>
          <p:spPr>
            <a:xfrm rot="14452999">
              <a:off x="5854718" y="3500579"/>
              <a:ext cx="1554014" cy="699320"/>
            </a:xfrm>
            <a:prstGeom prst="arc">
              <a:avLst>
                <a:gd name="adj1" fmla="val 12274148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67497-C766-F9B5-09E3-8F0486CB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Reduces once probability mass is found and initially explored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F50F9-1EAB-65F5-5FDA-D5FF82E14B98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5BD19C-52F3-6A5F-377B-743B01B99725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00CE995-4BED-995D-D2BF-D9FBA7620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6E74D8C-5FBD-5CAD-D97A-47156839E1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32763D-60E7-6026-336E-8C544B012F70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79506B9-BBCB-D7C5-4BA1-A5A1ECC924F6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FD6DB88-4E84-A1C5-1929-E4B501EA594B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6F3A5D-77E2-C9F0-53F7-0CB90223930D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8F8998-9E90-5802-3E10-6DB323EB54D3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0F904D-86FA-9829-6260-8618B83DCB61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E7B440-71A3-E28E-F1A4-57F75BDEB144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EA56B747-B862-8D85-CEE2-526449009D9D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9EAA1-0B5B-6A61-5041-D8389CF5A898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DB8AD-9CF7-EAD9-D091-FA08B50E9C52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35134-2251-D39C-EB5B-7B27C28771B7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B7572EF-F163-8A0F-6BEC-B0331647546A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2061DE-FD85-63A2-04A8-B22BB979CA63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9F3F91-184D-1373-A5EF-546D6379AFA3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BD1D34-7E60-EDEA-5A9E-0D55A09ABE65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40480D-1C38-F175-F3C9-764C4E5479F7}"/>
              </a:ext>
            </a:extLst>
          </p:cNvPr>
          <p:cNvSpPr/>
          <p:nvPr/>
        </p:nvSpPr>
        <p:spPr>
          <a:xfrm>
            <a:off x="2374934" y="517136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045AF5-3139-F6A3-598A-AA884C34EF02}"/>
              </a:ext>
            </a:extLst>
          </p:cNvPr>
          <p:cNvSpPr/>
          <p:nvPr/>
        </p:nvSpPr>
        <p:spPr>
          <a:xfrm>
            <a:off x="1915674" y="4443082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233B34-389E-023D-E4F9-8EC0EBC88DCA}"/>
              </a:ext>
            </a:extLst>
          </p:cNvPr>
          <p:cNvSpPr/>
          <p:nvPr/>
        </p:nvSpPr>
        <p:spPr>
          <a:xfrm>
            <a:off x="1830414" y="338767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A2E065-67BB-CC2E-B3D3-E0702C6D0D1F}"/>
              </a:ext>
            </a:extLst>
          </p:cNvPr>
          <p:cNvSpPr/>
          <p:nvPr/>
        </p:nvSpPr>
        <p:spPr>
          <a:xfrm>
            <a:off x="2718450" y="485683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646809-1731-0177-91DF-EF87667C43DF}"/>
              </a:ext>
            </a:extLst>
          </p:cNvPr>
          <p:cNvSpPr/>
          <p:nvPr/>
        </p:nvSpPr>
        <p:spPr>
          <a:xfrm>
            <a:off x="2450720" y="362367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92D583D-DEA9-110A-3104-3078454311E4}"/>
              </a:ext>
            </a:extLst>
          </p:cNvPr>
          <p:cNvSpPr/>
          <p:nvPr/>
        </p:nvSpPr>
        <p:spPr>
          <a:xfrm>
            <a:off x="2079605" y="39896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FBB35E-E4FF-8068-15BC-4B7E35A8453C}"/>
              </a:ext>
            </a:extLst>
          </p:cNvPr>
          <p:cNvSpPr/>
          <p:nvPr/>
        </p:nvSpPr>
        <p:spPr>
          <a:xfrm>
            <a:off x="2812594" y="446145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641678-CBB6-01A3-DDFD-F3D4CC4F6D7D}"/>
              </a:ext>
            </a:extLst>
          </p:cNvPr>
          <p:cNvSpPr/>
          <p:nvPr/>
        </p:nvSpPr>
        <p:spPr>
          <a:xfrm>
            <a:off x="2925557" y="423794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996B3E-4DC9-015A-6E6B-A017C78E9E2F}"/>
              </a:ext>
            </a:extLst>
          </p:cNvPr>
          <p:cNvSpPr/>
          <p:nvPr/>
        </p:nvSpPr>
        <p:spPr>
          <a:xfrm>
            <a:off x="2871076" y="398892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BDA9B-711A-1864-3F68-7C1DE17E7921}"/>
              </a:ext>
            </a:extLst>
          </p:cNvPr>
          <p:cNvSpPr/>
          <p:nvPr/>
        </p:nvSpPr>
        <p:spPr>
          <a:xfrm>
            <a:off x="2448689" y="410086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557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EF463D8-48F6-24CA-5AF7-4D35178F1BBA}"/>
              </a:ext>
            </a:extLst>
          </p:cNvPr>
          <p:cNvGrpSpPr/>
          <p:nvPr/>
        </p:nvGrpSpPr>
        <p:grpSpPr>
          <a:xfrm>
            <a:off x="4298949" y="3413045"/>
            <a:ext cx="4384294" cy="2262648"/>
            <a:chOff x="4298949" y="2908300"/>
            <a:chExt cx="4384294" cy="22626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201D16-9048-131B-0801-949ABBAE1738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9B2B7D-9D24-FC71-F4D4-E9FEB18E307C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AEDC75-23AD-4056-05FD-7321B6121434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A0D2745-F1FE-2796-18D4-7A6D52323B76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1CCE9CDE-2909-1FDC-52B4-809F01DFC29A}"/>
                </a:ext>
              </a:extLst>
            </p:cNvPr>
            <p:cNvSpPr/>
            <p:nvPr/>
          </p:nvSpPr>
          <p:spPr>
            <a:xfrm rot="14452999">
              <a:off x="5854718" y="3500579"/>
              <a:ext cx="1554014" cy="699320"/>
            </a:xfrm>
            <a:prstGeom prst="arc">
              <a:avLst>
                <a:gd name="adj1" fmla="val 12274148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B78FADB-F416-A7FB-B427-D353B07262E8}"/>
                </a:ext>
              </a:extLst>
            </p:cNvPr>
            <p:cNvSpPr/>
            <p:nvPr/>
          </p:nvSpPr>
          <p:spPr>
            <a:xfrm rot="11341839">
              <a:off x="6330255" y="3964033"/>
              <a:ext cx="2352988" cy="699320"/>
            </a:xfrm>
            <a:prstGeom prst="arc">
              <a:avLst>
                <a:gd name="adj1" fmla="val 15290990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50E88-162D-6F1F-7BEA-3101F74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Asymptotically tends to zero bias as exploration continues</a:t>
            </a:r>
          </a:p>
          <a:p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49344-C9E6-99EE-8045-C6D8BD55E451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66A56D6-DB9D-1207-0C25-FC20997D9D71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91FCC34-BD9B-E307-B10E-D0465C76D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C76D655-EA46-83A4-AC41-45A1A1B069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ECD923-4840-7998-7B15-9F6622FC1F23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EE522F-C106-E975-1738-C17C6AE47C7C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3B9DF4B-65B9-85A5-7358-92A2405C850F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02C6024-7024-67C7-3CC3-B67B72F64D31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052019-79A1-6EDA-B1E6-894775173CEB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9567FC-C8AF-B849-4A80-67C3B9C3A30D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7AE57A-AA9B-79B1-5215-EE58CAAADF0C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E2E2D1F-3E12-3455-503D-F4B823D80DF1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E964434-4B37-1691-F84B-069F1801F19B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3C2ACC-B22C-ABB0-E5EE-D3113A405B04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452A72-05AF-EBCB-2555-21C4554075E1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2A710C-2162-F91A-DFF4-9642B4A4AA3D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A9B1CBF-B944-78F8-C6C4-E5052180807C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5624DA4-DC4C-5474-DC08-8A38E48BC5BE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CB03991-807C-5562-2210-B252AEDCB233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C87407-B477-CCEC-902C-04CAF2E6FA61}"/>
              </a:ext>
            </a:extLst>
          </p:cNvPr>
          <p:cNvSpPr/>
          <p:nvPr/>
        </p:nvSpPr>
        <p:spPr>
          <a:xfrm>
            <a:off x="2308866" y="506272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D10C9BC-B521-6DCD-6F19-EAD2B5CFC6B5}"/>
              </a:ext>
            </a:extLst>
          </p:cNvPr>
          <p:cNvSpPr/>
          <p:nvPr/>
        </p:nvSpPr>
        <p:spPr>
          <a:xfrm>
            <a:off x="1915674" y="4443082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C628395-FBE6-A7C5-809F-3FEB08BAE9BE}"/>
              </a:ext>
            </a:extLst>
          </p:cNvPr>
          <p:cNvSpPr/>
          <p:nvPr/>
        </p:nvSpPr>
        <p:spPr>
          <a:xfrm>
            <a:off x="1830414" y="338767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F6D77C-35A1-9EE0-633B-B670F1B1627C}"/>
              </a:ext>
            </a:extLst>
          </p:cNvPr>
          <p:cNvSpPr/>
          <p:nvPr/>
        </p:nvSpPr>
        <p:spPr>
          <a:xfrm>
            <a:off x="2718450" y="485683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9BBC3F1-6C05-091B-C2BE-642CD1CA1DE6}"/>
              </a:ext>
            </a:extLst>
          </p:cNvPr>
          <p:cNvSpPr/>
          <p:nvPr/>
        </p:nvSpPr>
        <p:spPr>
          <a:xfrm>
            <a:off x="2450720" y="362367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35D0C3C-595C-532F-8AC3-161E02A3BB90}"/>
              </a:ext>
            </a:extLst>
          </p:cNvPr>
          <p:cNvSpPr/>
          <p:nvPr/>
        </p:nvSpPr>
        <p:spPr>
          <a:xfrm>
            <a:off x="2079605" y="39896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D867928-007F-6584-5B16-E517C16382AF}"/>
              </a:ext>
            </a:extLst>
          </p:cNvPr>
          <p:cNvSpPr/>
          <p:nvPr/>
        </p:nvSpPr>
        <p:spPr>
          <a:xfrm>
            <a:off x="2812594" y="446145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160894-8D73-2F06-3E4C-4DD13F1A479B}"/>
              </a:ext>
            </a:extLst>
          </p:cNvPr>
          <p:cNvSpPr/>
          <p:nvPr/>
        </p:nvSpPr>
        <p:spPr>
          <a:xfrm>
            <a:off x="2925557" y="423794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1AB9700-EDFF-D770-72E3-9F6DF0E32A56}"/>
              </a:ext>
            </a:extLst>
          </p:cNvPr>
          <p:cNvSpPr/>
          <p:nvPr/>
        </p:nvSpPr>
        <p:spPr>
          <a:xfrm>
            <a:off x="2871076" y="398892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9838042-4CD7-63B8-1368-187C5BA5DCAE}"/>
              </a:ext>
            </a:extLst>
          </p:cNvPr>
          <p:cNvSpPr/>
          <p:nvPr/>
        </p:nvSpPr>
        <p:spPr>
          <a:xfrm>
            <a:off x="2448689" y="410086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5DCFDE3-DB9B-EA7C-D84D-C8667E5881DA}"/>
              </a:ext>
            </a:extLst>
          </p:cNvPr>
          <p:cNvSpPr/>
          <p:nvPr/>
        </p:nvSpPr>
        <p:spPr>
          <a:xfrm>
            <a:off x="3083783" y="477040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44C91D8-4245-D9EC-0904-FAC7276BBD9B}"/>
              </a:ext>
            </a:extLst>
          </p:cNvPr>
          <p:cNvSpPr/>
          <p:nvPr/>
        </p:nvSpPr>
        <p:spPr>
          <a:xfrm>
            <a:off x="3368309" y="407229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8DD770A-C5C0-B310-39B0-1685FCA8F3DF}"/>
              </a:ext>
            </a:extLst>
          </p:cNvPr>
          <p:cNvSpPr/>
          <p:nvPr/>
        </p:nvSpPr>
        <p:spPr>
          <a:xfrm>
            <a:off x="3215820" y="449111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2964035-0DB2-A275-5621-70E4B6AF24D3}"/>
              </a:ext>
            </a:extLst>
          </p:cNvPr>
          <p:cNvSpPr/>
          <p:nvPr/>
        </p:nvSpPr>
        <p:spPr>
          <a:xfrm>
            <a:off x="3196604" y="376914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596B569-052F-6301-5201-E510FA3EC451}"/>
              </a:ext>
            </a:extLst>
          </p:cNvPr>
          <p:cNvSpPr/>
          <p:nvPr/>
        </p:nvSpPr>
        <p:spPr>
          <a:xfrm>
            <a:off x="2885539" y="338006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F93439D-EBB7-F1A3-BC44-AF67DB3A306A}"/>
              </a:ext>
            </a:extLst>
          </p:cNvPr>
          <p:cNvSpPr/>
          <p:nvPr/>
        </p:nvSpPr>
        <p:spPr>
          <a:xfrm>
            <a:off x="2962738" y="378093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01DC85-6B2C-C236-1ACB-447A28F65880}"/>
              </a:ext>
            </a:extLst>
          </p:cNvPr>
          <p:cNvSpPr/>
          <p:nvPr/>
        </p:nvSpPr>
        <p:spPr>
          <a:xfrm>
            <a:off x="3055433" y="36126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435442A-185A-4A26-C4BE-3CE32D50B366}"/>
              </a:ext>
            </a:extLst>
          </p:cNvPr>
          <p:cNvSpPr/>
          <p:nvPr/>
        </p:nvSpPr>
        <p:spPr>
          <a:xfrm>
            <a:off x="2527754" y="323308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F6D931-8F68-5185-8B97-FABC57AD0B57}"/>
              </a:ext>
            </a:extLst>
          </p:cNvPr>
          <p:cNvSpPr/>
          <p:nvPr/>
        </p:nvSpPr>
        <p:spPr>
          <a:xfrm>
            <a:off x="2838166" y="352792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0CF9293-FCDF-02C1-69BC-751EC439491B}"/>
              </a:ext>
            </a:extLst>
          </p:cNvPr>
          <p:cNvSpPr/>
          <p:nvPr/>
        </p:nvSpPr>
        <p:spPr>
          <a:xfrm>
            <a:off x="2287696" y="37064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9285B9-0F29-0577-9A71-C3111C87F005}"/>
              </a:ext>
            </a:extLst>
          </p:cNvPr>
          <p:cNvSpPr/>
          <p:nvPr/>
        </p:nvSpPr>
        <p:spPr>
          <a:xfrm>
            <a:off x="2576431" y="337333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822DD17-75D5-939F-EE23-58DD94410C72}"/>
              </a:ext>
            </a:extLst>
          </p:cNvPr>
          <p:cNvSpPr/>
          <p:nvPr/>
        </p:nvSpPr>
        <p:spPr>
          <a:xfrm>
            <a:off x="2283390" y="41882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FAAB4D2-C76E-F16D-3601-3162537B1434}"/>
              </a:ext>
            </a:extLst>
          </p:cNvPr>
          <p:cNvSpPr/>
          <p:nvPr/>
        </p:nvSpPr>
        <p:spPr>
          <a:xfrm>
            <a:off x="2592496" y="40112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8013DD8-8B40-D844-CC1A-CCF459454B37}"/>
              </a:ext>
            </a:extLst>
          </p:cNvPr>
          <p:cNvSpPr/>
          <p:nvPr/>
        </p:nvSpPr>
        <p:spPr>
          <a:xfrm>
            <a:off x="2576431" y="463308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29FCC94-A78A-32C1-D538-1DB48EFB3756}"/>
              </a:ext>
            </a:extLst>
          </p:cNvPr>
          <p:cNvSpPr/>
          <p:nvPr/>
        </p:nvSpPr>
        <p:spPr>
          <a:xfrm>
            <a:off x="2209338" y="46018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98CA4DD-FD62-8619-8649-063600590E35}"/>
              </a:ext>
            </a:extLst>
          </p:cNvPr>
          <p:cNvSpPr/>
          <p:nvPr/>
        </p:nvSpPr>
        <p:spPr>
          <a:xfrm>
            <a:off x="3049696" y="44684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1C9CE73-CD65-1981-950C-6CDB37DC27A2}"/>
              </a:ext>
            </a:extLst>
          </p:cNvPr>
          <p:cNvSpPr/>
          <p:nvPr/>
        </p:nvSpPr>
        <p:spPr>
          <a:xfrm>
            <a:off x="2361738" y="4754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5295581-115C-6207-1D6C-F3107077A3E5}"/>
              </a:ext>
            </a:extLst>
          </p:cNvPr>
          <p:cNvSpPr/>
          <p:nvPr/>
        </p:nvSpPr>
        <p:spPr>
          <a:xfrm>
            <a:off x="1640393" y="377748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44BF744-64C2-12EA-46CA-2B924185DDC2}"/>
              </a:ext>
            </a:extLst>
          </p:cNvPr>
          <p:cNvSpPr/>
          <p:nvPr/>
        </p:nvSpPr>
        <p:spPr>
          <a:xfrm>
            <a:off x="2666538" y="50590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033BF93-DE65-0957-ACB1-8B99EAF9C7E3}"/>
              </a:ext>
            </a:extLst>
          </p:cNvPr>
          <p:cNvSpPr/>
          <p:nvPr/>
        </p:nvSpPr>
        <p:spPr>
          <a:xfrm>
            <a:off x="2461266" y="521512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B3EC8FA-98FF-5A49-3ADF-2D8C35EDA27E}"/>
              </a:ext>
            </a:extLst>
          </p:cNvPr>
          <p:cNvSpPr/>
          <p:nvPr/>
        </p:nvSpPr>
        <p:spPr>
          <a:xfrm>
            <a:off x="2193226" y="34075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CFDB9B-556E-0124-4720-DF8B701E52D9}"/>
              </a:ext>
            </a:extLst>
          </p:cNvPr>
          <p:cNvSpPr/>
          <p:nvPr/>
        </p:nvSpPr>
        <p:spPr>
          <a:xfrm>
            <a:off x="1901688" y="36103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04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E39FD-B967-1EBF-CBB0-25E59DF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Why Bayesian Inference?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234CFA-03AD-95FB-5471-943D2C83F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950375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754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50E88-162D-6F1F-7BEA-3101F74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Asymptotically tends to zero bias as exploration continues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053579-72CC-9D48-4C57-9332EDABE45B}"/>
              </a:ext>
            </a:extLst>
          </p:cNvPr>
          <p:cNvGrpSpPr/>
          <p:nvPr/>
        </p:nvGrpSpPr>
        <p:grpSpPr>
          <a:xfrm>
            <a:off x="487307" y="2908301"/>
            <a:ext cx="7407013" cy="2933700"/>
            <a:chOff x="487307" y="2908300"/>
            <a:chExt cx="8195936" cy="327213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EF463D8-48F6-24CA-5AF7-4D35178F1BBA}"/>
                </a:ext>
              </a:extLst>
            </p:cNvPr>
            <p:cNvGrpSpPr/>
            <p:nvPr/>
          </p:nvGrpSpPr>
          <p:grpSpPr>
            <a:xfrm>
              <a:off x="4298949" y="3413045"/>
              <a:ext cx="4384294" cy="2262648"/>
              <a:chOff x="4298949" y="2908300"/>
              <a:chExt cx="4384294" cy="226264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7201D16-9048-131B-0801-949ABBAE1738}"/>
                  </a:ext>
                </a:extLst>
              </p:cNvPr>
              <p:cNvCxnSpPr/>
              <p:nvPr/>
            </p:nvCxnSpPr>
            <p:spPr>
              <a:xfrm flipV="1">
                <a:off x="5219700" y="2908300"/>
                <a:ext cx="0" cy="185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09B2B7D-9D24-FC71-F4D4-E9FEB18E3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700" y="4753646"/>
                <a:ext cx="25527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EDC75-23AD-4056-05FD-7321B6121434}"/>
                  </a:ext>
                </a:extLst>
              </p:cNvPr>
              <p:cNvSpPr txBox="1"/>
              <p:nvPr/>
            </p:nvSpPr>
            <p:spPr>
              <a:xfrm>
                <a:off x="5873543" y="4832394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Iteration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oMath>
                      </m:oMathPara>
                    </a14:m>
                    <a:endParaRPr lang="en-AU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9A0D2745-F1FE-2796-18D4-7A6D52323B76}"/>
                  </a:ext>
                </a:extLst>
              </p:cNvPr>
              <p:cNvSpPr/>
              <p:nvPr/>
            </p:nvSpPr>
            <p:spPr>
              <a:xfrm>
                <a:off x="4298949" y="3251202"/>
                <a:ext cx="1847831" cy="316349"/>
              </a:xfrm>
              <a:prstGeom prst="arc">
                <a:avLst>
                  <a:gd name="adj1" fmla="val 16246488"/>
                  <a:gd name="adj2" fmla="val 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1CCE9CDE-2909-1FDC-52B4-809F01DFC29A}"/>
                  </a:ext>
                </a:extLst>
              </p:cNvPr>
              <p:cNvSpPr/>
              <p:nvPr/>
            </p:nvSpPr>
            <p:spPr>
              <a:xfrm rot="14452999">
                <a:off x="5854718" y="3500579"/>
                <a:ext cx="1554014" cy="699320"/>
              </a:xfrm>
              <a:prstGeom prst="arc">
                <a:avLst>
                  <a:gd name="adj1" fmla="val 12274148"/>
                  <a:gd name="adj2" fmla="val 2056152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B78FADB-F416-A7FB-B427-D353B07262E8}"/>
                  </a:ext>
                </a:extLst>
              </p:cNvPr>
              <p:cNvSpPr/>
              <p:nvPr/>
            </p:nvSpPr>
            <p:spPr>
              <a:xfrm rot="11341839">
                <a:off x="6330255" y="3964033"/>
                <a:ext cx="2352988" cy="699320"/>
              </a:xfrm>
              <a:prstGeom prst="arc">
                <a:avLst>
                  <a:gd name="adj1" fmla="val 15290990"/>
                  <a:gd name="adj2" fmla="val 2056152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749344-C9E6-99EE-8045-C6D8BD55E451}"/>
                </a:ext>
              </a:extLst>
            </p:cNvPr>
            <p:cNvGrpSpPr/>
            <p:nvPr/>
          </p:nvGrpSpPr>
          <p:grpSpPr>
            <a:xfrm>
              <a:off x="487307" y="2908300"/>
              <a:ext cx="3325257" cy="3272139"/>
              <a:chOff x="487307" y="2908300"/>
              <a:chExt cx="3325257" cy="327213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66A56D6-DB9D-1207-0C25-FC20997D9D71}"/>
                  </a:ext>
                </a:extLst>
              </p:cNvPr>
              <p:cNvGrpSpPr/>
              <p:nvPr/>
            </p:nvGrpSpPr>
            <p:grpSpPr>
              <a:xfrm>
                <a:off x="901700" y="2908300"/>
                <a:ext cx="2910864" cy="2910864"/>
                <a:chOff x="901700" y="2908300"/>
                <a:chExt cx="2910864" cy="2910864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F91FCC34-BD9B-E307-B10E-D0465C76D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400" y="2908300"/>
                  <a:ext cx="0" cy="291086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C76D655-EA46-83A4-AC41-45A1A1B06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357132" y="4356100"/>
                  <a:ext cx="0" cy="291086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ECD923-4840-7998-7B15-9F6622FC1F23}"/>
                  </a:ext>
                </a:extLst>
              </p:cNvPr>
              <p:cNvGrpSpPr/>
              <p:nvPr/>
            </p:nvGrpSpPr>
            <p:grpSpPr>
              <a:xfrm>
                <a:off x="1346200" y="3143251"/>
                <a:ext cx="2146296" cy="2146296"/>
                <a:chOff x="1143000" y="3143250"/>
                <a:chExt cx="2440964" cy="244096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8EE522F-C106-E975-1738-C17C6AE47C7C}"/>
                    </a:ext>
                  </a:extLst>
                </p:cNvPr>
                <p:cNvSpPr/>
                <p:nvPr/>
              </p:nvSpPr>
              <p:spPr>
                <a:xfrm>
                  <a:off x="1143000" y="3143250"/>
                  <a:ext cx="2440964" cy="2440964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3B9DF4B-65B9-85A5-7358-92A2405C850F}"/>
                    </a:ext>
                  </a:extLst>
                </p:cNvPr>
                <p:cNvSpPr/>
                <p:nvPr/>
              </p:nvSpPr>
              <p:spPr>
                <a:xfrm>
                  <a:off x="1658633" y="3658883"/>
                  <a:ext cx="1409698" cy="1409698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02C6024-7024-67C7-3CC3-B67B72F64D31}"/>
                    </a:ext>
                  </a:extLst>
                </p:cNvPr>
                <p:cNvSpPr/>
                <p:nvPr/>
              </p:nvSpPr>
              <p:spPr>
                <a:xfrm>
                  <a:off x="1916304" y="3916554"/>
                  <a:ext cx="894356" cy="894356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6052019-79A1-6EDA-B1E6-894775173CEB}"/>
                    </a:ext>
                  </a:extLst>
                </p:cNvPr>
                <p:cNvSpPr/>
                <p:nvPr/>
              </p:nvSpPr>
              <p:spPr>
                <a:xfrm>
                  <a:off x="2081404" y="4081654"/>
                  <a:ext cx="564156" cy="564156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9567FC-C8AF-B849-4A80-67C3B9C3A30D}"/>
                  </a:ext>
                </a:extLst>
              </p:cNvPr>
              <p:cNvSpPr txBox="1"/>
              <p:nvPr/>
            </p:nvSpPr>
            <p:spPr>
              <a:xfrm>
                <a:off x="1658633" y="5841885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x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7AE57A-AA9B-79B1-5215-EE58CAAADF0C}"/>
                  </a:ext>
                </a:extLst>
              </p:cNvPr>
              <p:cNvSpPr txBox="1"/>
              <p:nvPr/>
            </p:nvSpPr>
            <p:spPr>
              <a:xfrm rot="16200000">
                <a:off x="34077" y="4194455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y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2E2D1F-3E12-3455-503D-F4B823D80DF1}"/>
                </a:ext>
              </a:extLst>
            </p:cNvPr>
            <p:cNvSpPr/>
            <p:nvPr/>
          </p:nvSpPr>
          <p:spPr>
            <a:xfrm>
              <a:off x="1041400" y="53192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964434-4B37-1691-F84B-069F1801F19B}"/>
                </a:ext>
              </a:extLst>
            </p:cNvPr>
            <p:cNvSpPr/>
            <p:nvPr/>
          </p:nvSpPr>
          <p:spPr>
            <a:xfrm>
              <a:off x="1522753" y="498477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3C2ACC-B22C-ABB0-E5EE-D3113A405B04}"/>
                </a:ext>
              </a:extLst>
            </p:cNvPr>
            <p:cNvSpPr/>
            <p:nvPr/>
          </p:nvSpPr>
          <p:spPr>
            <a:xfrm>
              <a:off x="1136095" y="51956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452A72-05AF-EBCB-2555-21C4554075E1}"/>
                </a:ext>
              </a:extLst>
            </p:cNvPr>
            <p:cNvSpPr/>
            <p:nvPr/>
          </p:nvSpPr>
          <p:spPr>
            <a:xfrm>
              <a:off x="1374248" y="509955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2A710C-2162-F91A-DFF4-9642B4A4AA3D}"/>
                </a:ext>
              </a:extLst>
            </p:cNvPr>
            <p:cNvSpPr/>
            <p:nvPr/>
          </p:nvSpPr>
          <p:spPr>
            <a:xfrm>
              <a:off x="1298462" y="485764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9B1CBF-B944-78F8-C6C4-E5052180807C}"/>
                </a:ext>
              </a:extLst>
            </p:cNvPr>
            <p:cNvSpPr/>
            <p:nvPr/>
          </p:nvSpPr>
          <p:spPr>
            <a:xfrm>
              <a:off x="1497235" y="456155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5624DA4-DC4C-5474-DC08-8A38E48BC5BE}"/>
                </a:ext>
              </a:extLst>
            </p:cNvPr>
            <p:cNvSpPr/>
            <p:nvPr/>
          </p:nvSpPr>
          <p:spPr>
            <a:xfrm>
              <a:off x="1901688" y="501143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CB03991-807C-5562-2210-B252AEDCB233}"/>
                </a:ext>
              </a:extLst>
            </p:cNvPr>
            <p:cNvSpPr/>
            <p:nvPr/>
          </p:nvSpPr>
          <p:spPr>
            <a:xfrm>
              <a:off x="1412141" y="410086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2C87407-B477-CCEC-902C-04CAF2E6FA61}"/>
                </a:ext>
              </a:extLst>
            </p:cNvPr>
            <p:cNvSpPr/>
            <p:nvPr/>
          </p:nvSpPr>
          <p:spPr>
            <a:xfrm>
              <a:off x="2308866" y="506272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D10C9BC-B521-6DCD-6F19-EAD2B5CFC6B5}"/>
                </a:ext>
              </a:extLst>
            </p:cNvPr>
            <p:cNvSpPr/>
            <p:nvPr/>
          </p:nvSpPr>
          <p:spPr>
            <a:xfrm>
              <a:off x="1915674" y="4443082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C628395-FBE6-A7C5-809F-3FEB08BAE9BE}"/>
                </a:ext>
              </a:extLst>
            </p:cNvPr>
            <p:cNvSpPr/>
            <p:nvPr/>
          </p:nvSpPr>
          <p:spPr>
            <a:xfrm>
              <a:off x="1830414" y="338767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BF6D77C-35A1-9EE0-633B-B670F1B1627C}"/>
                </a:ext>
              </a:extLst>
            </p:cNvPr>
            <p:cNvSpPr/>
            <p:nvPr/>
          </p:nvSpPr>
          <p:spPr>
            <a:xfrm>
              <a:off x="2718450" y="4856834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9BBC3F1-6C05-091B-C2BE-642CD1CA1DE6}"/>
                </a:ext>
              </a:extLst>
            </p:cNvPr>
            <p:cNvSpPr/>
            <p:nvPr/>
          </p:nvSpPr>
          <p:spPr>
            <a:xfrm>
              <a:off x="2450720" y="362367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5D0C3C-595C-532F-8AC3-161E02A3BB90}"/>
                </a:ext>
              </a:extLst>
            </p:cNvPr>
            <p:cNvSpPr/>
            <p:nvPr/>
          </p:nvSpPr>
          <p:spPr>
            <a:xfrm>
              <a:off x="2079605" y="398968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867928-007F-6584-5B16-E517C16382AF}"/>
                </a:ext>
              </a:extLst>
            </p:cNvPr>
            <p:cNvSpPr/>
            <p:nvPr/>
          </p:nvSpPr>
          <p:spPr>
            <a:xfrm>
              <a:off x="2812594" y="446145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160894-8D73-2F06-3E4C-4DD13F1A479B}"/>
                </a:ext>
              </a:extLst>
            </p:cNvPr>
            <p:cNvSpPr/>
            <p:nvPr/>
          </p:nvSpPr>
          <p:spPr>
            <a:xfrm>
              <a:off x="2925557" y="423794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AB9700-EDFF-D770-72E3-9F6DF0E32A56}"/>
                </a:ext>
              </a:extLst>
            </p:cNvPr>
            <p:cNvSpPr/>
            <p:nvPr/>
          </p:nvSpPr>
          <p:spPr>
            <a:xfrm>
              <a:off x="2871076" y="398892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9838042-4CD7-63B8-1368-187C5BA5DCAE}"/>
                </a:ext>
              </a:extLst>
            </p:cNvPr>
            <p:cNvSpPr/>
            <p:nvPr/>
          </p:nvSpPr>
          <p:spPr>
            <a:xfrm>
              <a:off x="2448689" y="410086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DCFDE3-DB9B-EA7C-D84D-C8667E5881DA}"/>
                </a:ext>
              </a:extLst>
            </p:cNvPr>
            <p:cNvSpPr/>
            <p:nvPr/>
          </p:nvSpPr>
          <p:spPr>
            <a:xfrm>
              <a:off x="3083783" y="477040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44C91D8-4245-D9EC-0904-FAC7276BBD9B}"/>
                </a:ext>
              </a:extLst>
            </p:cNvPr>
            <p:cNvSpPr/>
            <p:nvPr/>
          </p:nvSpPr>
          <p:spPr>
            <a:xfrm>
              <a:off x="3368309" y="407229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8DD770A-C5C0-B310-39B0-1685FCA8F3DF}"/>
                </a:ext>
              </a:extLst>
            </p:cNvPr>
            <p:cNvSpPr/>
            <p:nvPr/>
          </p:nvSpPr>
          <p:spPr>
            <a:xfrm>
              <a:off x="3215820" y="449111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2964035-0DB2-A275-5621-70E4B6AF24D3}"/>
                </a:ext>
              </a:extLst>
            </p:cNvPr>
            <p:cNvSpPr/>
            <p:nvPr/>
          </p:nvSpPr>
          <p:spPr>
            <a:xfrm>
              <a:off x="3196604" y="376914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596B569-052F-6301-5201-E510FA3EC451}"/>
                </a:ext>
              </a:extLst>
            </p:cNvPr>
            <p:cNvSpPr/>
            <p:nvPr/>
          </p:nvSpPr>
          <p:spPr>
            <a:xfrm>
              <a:off x="2885539" y="3380064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93439D-EBB7-F1A3-BC44-AF67DB3A306A}"/>
                </a:ext>
              </a:extLst>
            </p:cNvPr>
            <p:cNvSpPr/>
            <p:nvPr/>
          </p:nvSpPr>
          <p:spPr>
            <a:xfrm>
              <a:off x="2962738" y="378093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501DC85-6B2C-C236-1ACB-447A28F65880}"/>
                </a:ext>
              </a:extLst>
            </p:cNvPr>
            <p:cNvSpPr/>
            <p:nvPr/>
          </p:nvSpPr>
          <p:spPr>
            <a:xfrm>
              <a:off x="3055433" y="361263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435442A-185A-4A26-C4BE-3CE32D50B366}"/>
                </a:ext>
              </a:extLst>
            </p:cNvPr>
            <p:cNvSpPr/>
            <p:nvPr/>
          </p:nvSpPr>
          <p:spPr>
            <a:xfrm>
              <a:off x="2527754" y="323308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CF6D931-8F68-5185-8B97-FABC57AD0B57}"/>
                </a:ext>
              </a:extLst>
            </p:cNvPr>
            <p:cNvSpPr/>
            <p:nvPr/>
          </p:nvSpPr>
          <p:spPr>
            <a:xfrm>
              <a:off x="2838166" y="352792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0CF9293-FCDF-02C1-69BC-751EC439491B}"/>
                </a:ext>
              </a:extLst>
            </p:cNvPr>
            <p:cNvSpPr/>
            <p:nvPr/>
          </p:nvSpPr>
          <p:spPr>
            <a:xfrm>
              <a:off x="2287696" y="37064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19285B9-0F29-0577-9A71-C3111C87F005}"/>
                </a:ext>
              </a:extLst>
            </p:cNvPr>
            <p:cNvSpPr/>
            <p:nvPr/>
          </p:nvSpPr>
          <p:spPr>
            <a:xfrm>
              <a:off x="2576431" y="337333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822DD17-75D5-939F-EE23-58DD94410C72}"/>
                </a:ext>
              </a:extLst>
            </p:cNvPr>
            <p:cNvSpPr/>
            <p:nvPr/>
          </p:nvSpPr>
          <p:spPr>
            <a:xfrm>
              <a:off x="2283390" y="41882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FAAB4D2-C76E-F16D-3601-3162537B1434}"/>
                </a:ext>
              </a:extLst>
            </p:cNvPr>
            <p:cNvSpPr/>
            <p:nvPr/>
          </p:nvSpPr>
          <p:spPr>
            <a:xfrm>
              <a:off x="2592496" y="40112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8013DD8-8B40-D844-CC1A-CCF459454B37}"/>
                </a:ext>
              </a:extLst>
            </p:cNvPr>
            <p:cNvSpPr/>
            <p:nvPr/>
          </p:nvSpPr>
          <p:spPr>
            <a:xfrm>
              <a:off x="2576431" y="463308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29FCC94-A78A-32C1-D538-1DB48EFB3756}"/>
                </a:ext>
              </a:extLst>
            </p:cNvPr>
            <p:cNvSpPr/>
            <p:nvPr/>
          </p:nvSpPr>
          <p:spPr>
            <a:xfrm>
              <a:off x="2209338" y="46018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8CA4DD-FD62-8619-8649-063600590E35}"/>
                </a:ext>
              </a:extLst>
            </p:cNvPr>
            <p:cNvSpPr/>
            <p:nvPr/>
          </p:nvSpPr>
          <p:spPr>
            <a:xfrm>
              <a:off x="3049696" y="44684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C9CE73-CD65-1981-950C-6CDB37DC27A2}"/>
                </a:ext>
              </a:extLst>
            </p:cNvPr>
            <p:cNvSpPr/>
            <p:nvPr/>
          </p:nvSpPr>
          <p:spPr>
            <a:xfrm>
              <a:off x="2361738" y="47542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295581-115C-6207-1D6C-F3107077A3E5}"/>
                </a:ext>
              </a:extLst>
            </p:cNvPr>
            <p:cNvSpPr/>
            <p:nvPr/>
          </p:nvSpPr>
          <p:spPr>
            <a:xfrm>
              <a:off x="1640393" y="377748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44BF744-64C2-12EA-46CA-2B924185DDC2}"/>
                </a:ext>
              </a:extLst>
            </p:cNvPr>
            <p:cNvSpPr/>
            <p:nvPr/>
          </p:nvSpPr>
          <p:spPr>
            <a:xfrm>
              <a:off x="2666538" y="50590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33BF93-DE65-0957-ACB1-8B99EAF9C7E3}"/>
                </a:ext>
              </a:extLst>
            </p:cNvPr>
            <p:cNvSpPr/>
            <p:nvPr/>
          </p:nvSpPr>
          <p:spPr>
            <a:xfrm>
              <a:off x="2461266" y="521512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B3EC8FA-98FF-5A49-3ADF-2D8C35EDA27E}"/>
                </a:ext>
              </a:extLst>
            </p:cNvPr>
            <p:cNvSpPr/>
            <p:nvPr/>
          </p:nvSpPr>
          <p:spPr>
            <a:xfrm>
              <a:off x="2193226" y="34075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0CFDB9B-556E-0124-4720-DF8B701E52D9}"/>
                </a:ext>
              </a:extLst>
            </p:cNvPr>
            <p:cNvSpPr/>
            <p:nvPr/>
          </p:nvSpPr>
          <p:spPr>
            <a:xfrm>
              <a:off x="1901688" y="361038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9FDADB9-337A-3C6E-FA70-793CABA6FC0F}"/>
              </a:ext>
            </a:extLst>
          </p:cNvPr>
          <p:cNvSpPr txBox="1">
            <a:spLocks/>
          </p:cNvSpPr>
          <p:nvPr/>
        </p:nvSpPr>
        <p:spPr>
          <a:xfrm>
            <a:off x="4506902" y="5630798"/>
            <a:ext cx="3617859" cy="105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Note two sources of bias:</a:t>
            </a:r>
          </a:p>
          <a:p>
            <a:r>
              <a:rPr lang="en-AU" dirty="0"/>
              <a:t>Finding probability mass</a:t>
            </a:r>
          </a:p>
          <a:p>
            <a:r>
              <a:rPr lang="en-AU" dirty="0"/>
              <a:t>Fully exploring probability mass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1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D4182-608E-5693-DBFC-E0BC0EDD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AU"/>
              <a:t>HMC: Scaling Bayesian Inference</a:t>
            </a:r>
            <a:endParaRPr lang="en-A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B43CAD-B806-C159-599F-006E4A4F7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525256"/>
              </p:ext>
            </p:extLst>
          </p:nvPr>
        </p:nvGraphicFramePr>
        <p:xfrm>
          <a:off x="4378036" y="346364"/>
          <a:ext cx="7661564" cy="627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2664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E864-2DDD-E657-B908-1DD9A5A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E8DA-54DF-3E16-E607-F03C2574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PPL providing estimation via:</a:t>
            </a:r>
          </a:p>
          <a:p>
            <a:pPr lvl="1"/>
            <a:r>
              <a:rPr lang="en-AU" dirty="0"/>
              <a:t>MCMC Sampling</a:t>
            </a:r>
          </a:p>
          <a:p>
            <a:pPr lvl="2"/>
            <a:r>
              <a:rPr lang="en-AU" dirty="0"/>
              <a:t>NUTS</a:t>
            </a:r>
          </a:p>
          <a:p>
            <a:pPr lvl="2"/>
            <a:r>
              <a:rPr lang="en-AU" dirty="0"/>
              <a:t>HMC</a:t>
            </a:r>
          </a:p>
          <a:p>
            <a:pPr lvl="1"/>
            <a:r>
              <a:rPr lang="en-AU" dirty="0"/>
              <a:t>Optimisation</a:t>
            </a:r>
          </a:p>
          <a:p>
            <a:pPr lvl="2"/>
            <a:r>
              <a:rPr lang="en-AU" dirty="0"/>
              <a:t>Newton</a:t>
            </a:r>
          </a:p>
          <a:p>
            <a:pPr lvl="2"/>
            <a:r>
              <a:rPr lang="en-AU" dirty="0"/>
              <a:t>BFGS</a:t>
            </a:r>
          </a:p>
          <a:p>
            <a:pPr lvl="2"/>
            <a:r>
              <a:rPr lang="en-AU" dirty="0"/>
              <a:t>L-BFGS</a:t>
            </a:r>
          </a:p>
          <a:p>
            <a:pPr lvl="1"/>
            <a:r>
              <a:rPr lang="en-AU" dirty="0"/>
              <a:t>Automatic Differentiation Variational Inference</a:t>
            </a:r>
          </a:p>
          <a:p>
            <a:pPr lvl="1"/>
            <a:r>
              <a:rPr lang="en-AU" dirty="0"/>
              <a:t>Pathfinder Approximate Inference</a:t>
            </a:r>
          </a:p>
          <a:p>
            <a:pPr lvl="1"/>
            <a:r>
              <a:rPr lang="en-AU" dirty="0"/>
              <a:t>Laplace Sampling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5800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35581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r>
              <a:rPr lang="en-AU" dirty="0"/>
              <a:t>Easy Vectorisation</a:t>
            </a:r>
          </a:p>
          <a:p>
            <a:pPr lvl="1"/>
            <a:r>
              <a:rPr lang="en-AU" dirty="0"/>
              <a:t>Functions &amp; distributions take either/both scalars and containers</a:t>
            </a:r>
          </a:p>
          <a:p>
            <a:pPr lvl="1"/>
            <a:r>
              <a:rPr lang="en-AU" dirty="0"/>
              <a:t>Allows for re-using expensive computation and efficient handling of large inputs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978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r>
              <a:rPr lang="en-AU" dirty="0"/>
              <a:t>Easy Vectorisation</a:t>
            </a:r>
          </a:p>
          <a:p>
            <a:pPr lvl="1"/>
            <a:r>
              <a:rPr lang="en-AU" dirty="0"/>
              <a:t>Functions &amp; distributions take either/both scalars and containers</a:t>
            </a:r>
          </a:p>
          <a:p>
            <a:pPr lvl="1"/>
            <a:r>
              <a:rPr lang="en-AU" dirty="0"/>
              <a:t>Allows for re-using expensive computation and efficient handling of large inputs</a:t>
            </a:r>
          </a:p>
          <a:p>
            <a:pPr lvl="1"/>
            <a:endParaRPr lang="en-AU" dirty="0"/>
          </a:p>
          <a:p>
            <a:r>
              <a:rPr lang="en-AU" dirty="0"/>
              <a:t>Compiled vs. Interpreted Language</a:t>
            </a:r>
          </a:p>
          <a:p>
            <a:pPr lvl="1"/>
            <a:r>
              <a:rPr lang="en-AU" dirty="0"/>
              <a:t>PPL’s like Pyro or JAGS/BUGS directly execute (“interpret”) the commands given</a:t>
            </a:r>
          </a:p>
          <a:p>
            <a:pPr lvl="1"/>
            <a:r>
              <a:rPr lang="en-AU" dirty="0"/>
              <a:t>Stan models are translated to C++ and compiled to machine code for execution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3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Compiled Language Benefits</a:t>
            </a:r>
          </a:p>
          <a:p>
            <a:pPr lvl="1"/>
            <a:r>
              <a:rPr lang="en-AU" dirty="0"/>
              <a:t>Reduces overhead – only the code needed for the model is executed</a:t>
            </a:r>
          </a:p>
          <a:p>
            <a:pPr lvl="1"/>
            <a:r>
              <a:rPr lang="en-AU" dirty="0"/>
              <a:t>Compilers are *very* good at optimising code for efficient execution</a:t>
            </a:r>
          </a:p>
          <a:p>
            <a:pPr lvl="1"/>
            <a:r>
              <a:rPr lang="en-AU" dirty="0"/>
              <a:t>Machine-specific optimisations (e.g., SIMD)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Compiled Language Limitations</a:t>
            </a:r>
          </a:p>
          <a:p>
            <a:pPr lvl="1"/>
            <a:r>
              <a:rPr lang="en-AU" dirty="0"/>
              <a:t>Additional time &amp; resource usage for compilation</a:t>
            </a:r>
          </a:p>
          <a:p>
            <a:pPr lvl="1"/>
            <a:r>
              <a:rPr lang="en-AU" dirty="0"/>
              <a:t>Requires working C++ toolchain for compilation</a:t>
            </a:r>
          </a:p>
          <a:p>
            <a:pPr lvl="1"/>
            <a:r>
              <a:rPr lang="en-AU" dirty="0"/>
              <a:t>Reduces accessibility for new users</a:t>
            </a:r>
          </a:p>
        </p:txBody>
      </p:sp>
    </p:spTree>
    <p:extLst>
      <p:ext uri="{BB962C8B-B14F-4D97-AF65-F5344CB8AC3E}">
        <p14:creationId xmlns:p14="http://schemas.microsoft.com/office/powerpoint/2010/main" val="1850025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98D6C-D0EA-F516-AF94-3204C4160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13445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22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it and why would I need it?</a:t>
            </a:r>
          </a:p>
          <a:p>
            <a:endParaRPr lang="en-AU" dirty="0"/>
          </a:p>
          <a:p>
            <a:r>
              <a:rPr lang="en-AU" dirty="0"/>
              <a:t>Bayesian inference is powerful, but model development can be a complex process</a:t>
            </a:r>
          </a:p>
          <a:p>
            <a:pPr lvl="1"/>
            <a:r>
              <a:rPr lang="en-AU" dirty="0"/>
              <a:t>Multiple options for prior &amp; likelihood choice</a:t>
            </a:r>
          </a:p>
          <a:p>
            <a:pPr lvl="1"/>
            <a:r>
              <a:rPr lang="en-AU" dirty="0"/>
              <a:t>Multiple ways to specify the same prior &amp; likelihood</a:t>
            </a:r>
          </a:p>
          <a:p>
            <a:pPr lvl="1"/>
            <a:endParaRPr lang="en-AU" dirty="0"/>
          </a:p>
          <a:p>
            <a:r>
              <a:rPr lang="en-AU" dirty="0"/>
              <a:t>Can lead to series of ad-hoc decisions and discarded models</a:t>
            </a:r>
          </a:p>
          <a:p>
            <a:endParaRPr lang="en-AU" dirty="0"/>
          </a:p>
          <a:p>
            <a:r>
              <a:rPr lang="en-AU" dirty="0"/>
              <a:t>We need a systematic, but flexible, process to follow</a:t>
            </a:r>
          </a:p>
        </p:txBody>
      </p:sp>
    </p:spTree>
    <p:extLst>
      <p:ext uri="{BB962C8B-B14F-4D97-AF65-F5344CB8AC3E}">
        <p14:creationId xmlns:p14="http://schemas.microsoft.com/office/powerpoint/2010/main" val="3867004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Three broad stages of Bayesian modelling:</a:t>
            </a:r>
          </a:p>
          <a:p>
            <a:pPr lvl="1"/>
            <a:r>
              <a:rPr lang="en-AU" dirty="0"/>
              <a:t>Model Building</a:t>
            </a:r>
          </a:p>
          <a:p>
            <a:pPr lvl="1"/>
            <a:r>
              <a:rPr lang="en-AU" dirty="0"/>
              <a:t>Inference</a:t>
            </a:r>
          </a:p>
          <a:p>
            <a:pPr lvl="1"/>
            <a:r>
              <a:rPr lang="en-AU" dirty="0"/>
              <a:t>Model Checking/Improvement</a:t>
            </a:r>
          </a:p>
          <a:p>
            <a:pPr lvl="1"/>
            <a:endParaRPr lang="en-AU" dirty="0"/>
          </a:p>
          <a:p>
            <a:r>
              <a:rPr lang="en-AU" dirty="0"/>
              <a:t>Each stage naturally covers multiple issues/tasks</a:t>
            </a:r>
          </a:p>
          <a:p>
            <a:endParaRPr lang="en-AU" dirty="0"/>
          </a:p>
          <a:p>
            <a:r>
              <a:rPr lang="en-AU" dirty="0"/>
              <a:t>The results from one stage can require returning to earlier stages to make changes</a:t>
            </a:r>
          </a:p>
          <a:p>
            <a:endParaRPr lang="en-AU" dirty="0"/>
          </a:p>
          <a:p>
            <a:r>
              <a:rPr lang="en-AU" dirty="0"/>
              <a:t>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81736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make a bet on what a new friend does for a living</a:t>
            </a:r>
          </a:p>
          <a:p>
            <a:endParaRPr lang="en-US" dirty="0"/>
          </a:p>
          <a:p>
            <a:r>
              <a:rPr lang="en-US" dirty="0"/>
              <a:t>Meet Avery</a:t>
            </a:r>
          </a:p>
          <a:p>
            <a:endParaRPr lang="en-US" dirty="0"/>
          </a:p>
          <a:p>
            <a:r>
              <a:rPr lang="en-US" dirty="0"/>
              <a:t>Is Avery a: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</a:t>
            </a:r>
          </a:p>
        </p:txBody>
      </p:sp>
    </p:spTree>
    <p:extLst>
      <p:ext uri="{BB962C8B-B14F-4D97-AF65-F5344CB8AC3E}">
        <p14:creationId xmlns:p14="http://schemas.microsoft.com/office/powerpoint/2010/main" val="357725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Systematic</a:t>
            </a:r>
          </a:p>
          <a:p>
            <a:pPr lvl="1"/>
            <a:r>
              <a:rPr lang="en-AU" dirty="0"/>
              <a:t>Replace ad-hoc decision-making with recommended, evidence-based, guidance</a:t>
            </a:r>
          </a:p>
          <a:p>
            <a:pPr lvl="1"/>
            <a:endParaRPr lang="en-AU" dirty="0"/>
          </a:p>
          <a:p>
            <a:r>
              <a:rPr lang="en-AU" dirty="0"/>
              <a:t>Flexible</a:t>
            </a:r>
          </a:p>
          <a:p>
            <a:pPr lvl="1"/>
            <a:r>
              <a:rPr lang="en-AU" dirty="0"/>
              <a:t>Every analysis is different</a:t>
            </a:r>
          </a:p>
          <a:p>
            <a:pPr lvl="1"/>
            <a:r>
              <a:rPr lang="en-AU" dirty="0"/>
              <a:t>Rigid set of steps to follow will result in poorer results for some</a:t>
            </a:r>
          </a:p>
          <a:p>
            <a:pPr lvl="1"/>
            <a:endParaRPr lang="en-AU" dirty="0"/>
          </a:p>
          <a:p>
            <a:r>
              <a:rPr lang="en-AU" dirty="0"/>
              <a:t>Practical</a:t>
            </a:r>
          </a:p>
          <a:p>
            <a:pPr lvl="1"/>
            <a:r>
              <a:rPr lang="en-AU" dirty="0"/>
              <a:t>Time and resources are not infinite</a:t>
            </a:r>
          </a:p>
          <a:p>
            <a:pPr lvl="1"/>
            <a:r>
              <a:rPr lang="en-AU" dirty="0"/>
              <a:t>Want a robust process while reducing unnecessary effort and time</a:t>
            </a:r>
          </a:p>
          <a:p>
            <a:pPr lvl="2"/>
            <a:r>
              <a:rPr lang="en-AU" dirty="0"/>
              <a:t>Fail early, fail fast</a:t>
            </a:r>
          </a:p>
        </p:txBody>
      </p:sp>
    </p:spTree>
    <p:extLst>
      <p:ext uri="{BB962C8B-B14F-4D97-AF65-F5344CB8AC3E}">
        <p14:creationId xmlns:p14="http://schemas.microsoft.com/office/powerpoint/2010/main" val="915157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D828-AA23-7D94-E62E-BF34DE43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Early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FE84-CCEF-3ED9-0966-45125190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761287"/>
          </a:xfrm>
        </p:spPr>
        <p:txBody>
          <a:bodyPr/>
          <a:lstStyle/>
          <a:p>
            <a:r>
              <a:rPr lang="en-AU" dirty="0"/>
              <a:t>Early modelling workflow proposed by Box, popularised by David </a:t>
            </a:r>
            <a:r>
              <a:rPr lang="en-AU" dirty="0" err="1"/>
              <a:t>Blei</a:t>
            </a:r>
            <a:r>
              <a:rPr lang="en-AU" dirty="0"/>
              <a:t> (2014) is Box’s Loop: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C7EA4122-3C5D-10FE-B6A4-79EBCE5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68" y="2837889"/>
            <a:ext cx="6388100" cy="28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24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Gelman et al. (2020)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65A54C-5103-431F-D775-D7956FDE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8167"/>
            <a:ext cx="4718261" cy="3417625"/>
          </a:xfrm>
        </p:spPr>
        <p:txBody>
          <a:bodyPr>
            <a:normAutofit/>
          </a:bodyPr>
          <a:lstStyle/>
          <a:p>
            <a:r>
              <a:rPr lang="en-AU" dirty="0"/>
              <a:t>Proposed series of steps to follow </a:t>
            </a:r>
          </a:p>
          <a:p>
            <a:pPr lvl="1"/>
            <a:r>
              <a:rPr lang="en-AU" dirty="0"/>
              <a:t>Application &amp; interpretation of diagnostics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Early identification of model-misspecification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Assessing computational &amp; model trustworthiness before inference</a:t>
            </a:r>
          </a:p>
        </p:txBody>
      </p:sp>
    </p:spTree>
    <p:extLst>
      <p:ext uri="{BB962C8B-B14F-4D97-AF65-F5344CB8AC3E}">
        <p14:creationId xmlns:p14="http://schemas.microsoft.com/office/powerpoint/2010/main" val="1244516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Gelman et al. (2020)</a:t>
            </a:r>
          </a:p>
        </p:txBody>
      </p:sp>
      <p:pic>
        <p:nvPicPr>
          <p:cNvPr id="6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8C075EF9-2B4B-4AA1-34B5-AE220AAD7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9479" y="841334"/>
            <a:ext cx="4873769" cy="5090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65A54C-5103-431F-D775-D7956FDE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8167"/>
            <a:ext cx="4718261" cy="3417625"/>
          </a:xfrm>
        </p:spPr>
        <p:txBody>
          <a:bodyPr>
            <a:normAutofit/>
          </a:bodyPr>
          <a:lstStyle/>
          <a:p>
            <a:r>
              <a:rPr lang="en-AU" dirty="0"/>
              <a:t>Proposed series of steps to follow </a:t>
            </a:r>
          </a:p>
          <a:p>
            <a:pPr lvl="1"/>
            <a:r>
              <a:rPr lang="en-AU" dirty="0"/>
              <a:t>Application &amp; interpretation of diagnostics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Early identification of model-misspecification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Assessing computational &amp; model trustworthiness before inference</a:t>
            </a:r>
          </a:p>
        </p:txBody>
      </p:sp>
    </p:spTree>
    <p:extLst>
      <p:ext uri="{BB962C8B-B14F-4D97-AF65-F5344CB8AC3E}">
        <p14:creationId xmlns:p14="http://schemas.microsoft.com/office/powerpoint/2010/main" val="2670067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4B7556-9271-E9D4-9E86-F527FDE5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have we done so far?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366A6-526F-B2C5-F7E0-42A7FA30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Established </a:t>
            </a:r>
            <a:r>
              <a:rPr lang="en-AU" i="1" dirty="0"/>
              <a:t>why</a:t>
            </a:r>
            <a:r>
              <a:rPr lang="en-AU" dirty="0"/>
              <a:t> we might want to apply a Bayesian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statistical/computational methods we will need for estimating a Bayesian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PPL we will use for specifying a Bayesian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concept of a Bayesian Workflow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24F984E-A97F-6C26-EDAE-38BE4FF363B2}"/>
              </a:ext>
            </a:extLst>
          </p:cNvPr>
          <p:cNvSpPr txBox="1">
            <a:spLocks/>
          </p:cNvSpPr>
          <p:nvPr/>
        </p:nvSpPr>
        <p:spPr>
          <a:xfrm>
            <a:off x="1346244" y="4674819"/>
            <a:ext cx="590694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do we put this into</a:t>
            </a:r>
          </a:p>
          <a:p>
            <a:pPr algn="ctr"/>
            <a:r>
              <a:rPr lang="en-AU" dirty="0"/>
              <a:t> practice?</a:t>
            </a:r>
          </a:p>
        </p:txBody>
      </p:sp>
    </p:spTree>
    <p:extLst>
      <p:ext uri="{BB962C8B-B14F-4D97-AF65-F5344CB8AC3E}">
        <p14:creationId xmlns:p14="http://schemas.microsoft.com/office/powerpoint/2010/main" val="152320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D4636-0525-D365-3CC3-A48756FB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CBC86-FCD7-0A39-B07C-DC69CB96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Randomised-controlled trial for a new epilepsy drug:</a:t>
            </a:r>
          </a:p>
          <a:p>
            <a:pPr lvl="1"/>
            <a:r>
              <a:rPr lang="en-AU" dirty="0"/>
              <a:t>59 participants</a:t>
            </a:r>
          </a:p>
          <a:p>
            <a:pPr lvl="2"/>
            <a:r>
              <a:rPr lang="en-AU" dirty="0"/>
              <a:t>Control: 28</a:t>
            </a:r>
          </a:p>
          <a:p>
            <a:pPr lvl="2"/>
            <a:r>
              <a:rPr lang="en-AU" dirty="0"/>
              <a:t>Treatment: 31</a:t>
            </a:r>
          </a:p>
          <a:p>
            <a:pPr lvl="1"/>
            <a:r>
              <a:rPr lang="en-AU" dirty="0"/>
              <a:t>4 assessments (plus baseline)</a:t>
            </a:r>
          </a:p>
          <a:p>
            <a:pPr lvl="1"/>
            <a:r>
              <a:rPr lang="en-AU" dirty="0"/>
              <a:t>Predictors:</a:t>
            </a:r>
          </a:p>
          <a:p>
            <a:pPr lvl="2"/>
            <a:r>
              <a:rPr lang="en-AU" dirty="0"/>
              <a:t>Age of participant</a:t>
            </a:r>
          </a:p>
          <a:p>
            <a:pPr lvl="2"/>
            <a:r>
              <a:rPr lang="en-AU" dirty="0"/>
              <a:t>Baseline number of seizures</a:t>
            </a:r>
          </a:p>
          <a:p>
            <a:pPr lvl="1"/>
            <a:r>
              <a:rPr lang="en-AU" dirty="0"/>
              <a:t>Outcome: number of seizures since last visit</a:t>
            </a:r>
          </a:p>
        </p:txBody>
      </p:sp>
    </p:spTree>
    <p:extLst>
      <p:ext uri="{BB962C8B-B14F-4D97-AF65-F5344CB8AC3E}">
        <p14:creationId xmlns:p14="http://schemas.microsoft.com/office/powerpoint/2010/main" val="1617926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The Workflow</a:t>
            </a:r>
            <a:endParaRPr lang="en-US" sz="4000" dirty="0"/>
          </a:p>
        </p:txBody>
      </p:sp>
      <p:pic>
        <p:nvPicPr>
          <p:cNvPr id="6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8C075EF9-2B4B-4AA1-34B5-AE220AAD7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8146" y="-7026"/>
            <a:ext cx="6573260" cy="68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0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4309992"/>
          </a:xfrm>
        </p:spPr>
        <p:txBody>
          <a:bodyPr>
            <a:normAutofit/>
          </a:bodyPr>
          <a:lstStyle/>
          <a:p>
            <a:r>
              <a:rPr lang="en-AU" dirty="0"/>
              <a:t>What do we hypothesise are the relationships between our predictors and our outcome?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72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4309992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What do we hypothesise are the relationships between our predictors and our outcome?</a:t>
            </a:r>
          </a:p>
          <a:p>
            <a:pPr lvl="1"/>
            <a:endParaRPr lang="en-AU" dirty="0"/>
          </a:p>
          <a:p>
            <a:r>
              <a:rPr lang="en-AU" dirty="0"/>
              <a:t>Age:</a:t>
            </a:r>
          </a:p>
          <a:p>
            <a:pPr lvl="1"/>
            <a:r>
              <a:rPr lang="en-AU" dirty="0"/>
              <a:t>We expect age to affect the efficacy of the drug</a:t>
            </a:r>
          </a:p>
          <a:p>
            <a:r>
              <a:rPr lang="en-AU" dirty="0"/>
              <a:t>Baseline Seizures:</a:t>
            </a:r>
          </a:p>
          <a:p>
            <a:pPr lvl="1"/>
            <a:r>
              <a:rPr lang="en-AU" dirty="0"/>
              <a:t>We expect participants with more baseline seizures will show a greater response</a:t>
            </a:r>
          </a:p>
          <a:p>
            <a:r>
              <a:rPr lang="en-AU" dirty="0"/>
              <a:t>Time:</a:t>
            </a:r>
          </a:p>
          <a:p>
            <a:pPr lvl="1"/>
            <a:r>
              <a:rPr lang="en-AU" dirty="0"/>
              <a:t>We expect the number of seizures to change throughout the trial</a:t>
            </a:r>
          </a:p>
          <a:p>
            <a:r>
              <a:rPr lang="en-AU" dirty="0"/>
              <a:t>Time x Treatment</a:t>
            </a:r>
          </a:p>
          <a:p>
            <a:pPr lvl="1"/>
            <a:r>
              <a:rPr lang="en-AU" dirty="0"/>
              <a:t>We expect this change over time to be different between the treatment &amp; control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19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Likelihood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Let’s start with a simple linear regression</a:t>
            </a:r>
          </a:p>
          <a:p>
            <a:r>
              <a:rPr lang="en-AU" dirty="0"/>
              <a:t>Outcome:</a:t>
            </a:r>
          </a:p>
          <a:p>
            <a:pPr lvl="1"/>
            <a:r>
              <a:rPr lang="en-AU" dirty="0"/>
              <a:t>Number of seizures</a:t>
            </a:r>
          </a:p>
          <a:p>
            <a:r>
              <a:rPr lang="en-AU" dirty="0"/>
              <a:t>Predictors:</a:t>
            </a:r>
          </a:p>
          <a:p>
            <a:pPr lvl="1"/>
            <a:r>
              <a:rPr lang="en-AU" dirty="0"/>
              <a:t>Treatment</a:t>
            </a:r>
          </a:p>
          <a:p>
            <a:pPr lvl="1"/>
            <a:r>
              <a:rPr lang="en-AU" dirty="0"/>
              <a:t>Age</a:t>
            </a:r>
          </a:p>
          <a:p>
            <a:pPr lvl="1"/>
            <a:r>
              <a:rPr lang="en-AU" dirty="0"/>
              <a:t>Baseline seizures</a:t>
            </a:r>
          </a:p>
          <a:p>
            <a:pPr lvl="1"/>
            <a:r>
              <a:rPr lang="en-AU" dirty="0"/>
              <a:t>Time</a:t>
            </a:r>
          </a:p>
          <a:p>
            <a:pPr lvl="1"/>
            <a:r>
              <a:rPr lang="en-AU" dirty="0"/>
              <a:t>Time * Treatment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3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observations and what assumptions do we have at this stage?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Avery is equally likely to be a farmer or a librarian, and we have no certainty in our prediction</a:t>
            </a:r>
          </a:p>
        </p:txBody>
      </p:sp>
    </p:spTree>
    <p:extLst>
      <p:ext uri="{BB962C8B-B14F-4D97-AF65-F5344CB8AC3E}">
        <p14:creationId xmlns:p14="http://schemas.microsoft.com/office/powerpoint/2010/main" val="2961403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How do we turn this into a Stan model?</a:t>
                </a:r>
              </a:p>
              <a:p>
                <a:r>
                  <a:rPr lang="en-AU" dirty="0"/>
                  <a:t>First, let’s write our current joint (log-)likelihood: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Remembering that: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AU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1471" b="-16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17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functions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transformed parameters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quantities {}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7A91E-1355-BC84-D66F-D7AC1FE26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Stan models are specified in “blocks”</a:t>
            </a:r>
          </a:p>
          <a:p>
            <a:r>
              <a:rPr lang="en-AU" dirty="0"/>
              <a:t>For now, we only need to consider a subset of these</a:t>
            </a:r>
          </a:p>
        </p:txBody>
      </p:sp>
    </p:spTree>
    <p:extLst>
      <p:ext uri="{BB962C8B-B14F-4D97-AF65-F5344CB8AC3E}">
        <p14:creationId xmlns:p14="http://schemas.microsoft.com/office/powerpoint/2010/main" val="30210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E7D3-A63C-C3DE-AF07-7F43C321B0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78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892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elements are data?</a:t>
                </a:r>
              </a:p>
              <a:p>
                <a:pPr lvl="1"/>
                <a:r>
                  <a:rPr lang="en-AU" dirty="0"/>
                  <a:t>Fixed values</a:t>
                </a:r>
              </a:p>
              <a:p>
                <a:pPr lvl="1"/>
                <a:r>
                  <a:rPr lang="en-AU" dirty="0"/>
                  <a:t>Known in advance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266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elements are data?</a:t>
                </a:r>
              </a:p>
              <a:p>
                <a:pPr lvl="1"/>
                <a:r>
                  <a:rPr lang="en-AU" dirty="0"/>
                  <a:t>Fixed values</a:t>
                </a:r>
              </a:p>
              <a:p>
                <a:pPr lvl="1"/>
                <a:r>
                  <a:rPr lang="en-AU" dirty="0"/>
                  <a:t>Known in advance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3145703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elements are parameters?</a:t>
                </a:r>
              </a:p>
              <a:p>
                <a:pPr lvl="1"/>
                <a:r>
                  <a:rPr lang="en-AU" dirty="0"/>
                  <a:t>Random variables</a:t>
                </a:r>
              </a:p>
              <a:p>
                <a:pPr lvl="1"/>
                <a:r>
                  <a:rPr lang="en-AU" dirty="0"/>
                  <a:t>To be estimated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3426542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elements are parameters?</a:t>
                </a:r>
              </a:p>
              <a:p>
                <a:pPr lvl="1"/>
                <a:r>
                  <a:rPr lang="en-AU" dirty="0"/>
                  <a:t>Random variables</a:t>
                </a:r>
              </a:p>
              <a:p>
                <a:pPr lvl="1"/>
                <a:r>
                  <a:rPr lang="en-AU" dirty="0"/>
                  <a:t>To be estimated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 alpha;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vector[K] beta;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404968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likelihood are we using for our data and parameters?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3835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 alpha;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vector[K] beta;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1327005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likelihood are we using for our data and parameters?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230547" cy="451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 alpha;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vector[K] beta;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y ~ normal(alpha + x * beta, sigma);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2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Every probability of Avery being a farmer is possible</a:t>
            </a:r>
          </a:p>
          <a:p>
            <a:endParaRPr lang="en-US" dirty="0"/>
          </a:p>
          <a:p>
            <a:r>
              <a:rPr lang="en-US" dirty="0"/>
              <a:t>We consider every probability to be equally likely</a:t>
            </a:r>
          </a:p>
        </p:txBody>
      </p:sp>
      <p:pic>
        <p:nvPicPr>
          <p:cNvPr id="15" name="Content Placeholder 14" descr="A picture containing screenshot, display, multimedia software&#10;&#10;Description automatically generated">
            <a:extLst>
              <a:ext uri="{FF2B5EF4-FFF2-40B4-BE49-F238E27FC236}">
                <a16:creationId xmlns:a16="http://schemas.microsoft.com/office/drawing/2014/main" id="{926F88F4-FD49-7C7A-7161-792A290F1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5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our joint (log-)likelihood function: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What likelihood are we using for our data and parameters?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7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496765" cy="451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int K;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matrix[N*T, K] x;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vector[N*T] y;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 alpha;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vector[K] beta;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y ~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normal_id_glm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(x, alpha, beta,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sigma);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755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Previous literature and pilot studies are not available to help with specifying informative priors</a:t>
                </a:r>
              </a:p>
              <a:p>
                <a:endParaRPr lang="en-AU" dirty="0"/>
              </a:p>
              <a:p>
                <a:r>
                  <a:rPr lang="en-AU" dirty="0"/>
                  <a:t>We’ll instead use </a:t>
                </a:r>
                <a:r>
                  <a:rPr lang="en-AU" i="1" dirty="0"/>
                  <a:t>weakly</a:t>
                </a:r>
                <a:r>
                  <a:rPr lang="en-AU" dirty="0"/>
                  <a:t>-informative priors</a:t>
                </a:r>
              </a:p>
              <a:p>
                <a:pPr lvl="1"/>
                <a:r>
                  <a:rPr lang="en-AU" dirty="0"/>
                  <a:t>Regularise our estimates to feasible/possible values</a:t>
                </a:r>
              </a:p>
              <a:p>
                <a:endParaRPr lang="en-AU" dirty="0"/>
              </a:p>
              <a:p>
                <a:r>
                  <a:rPr lang="en-AU" dirty="0"/>
                  <a:t>We’ll use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(0,5)</m:t>
                    </m:r>
                  </m:oMath>
                </a14:m>
                <a:r>
                  <a:rPr lang="en-AU" dirty="0"/>
                  <a:t> priors for our coefficients and a half-normal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AU" dirty="0"/>
                  <a:t> for our residual variance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0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Previous literature and pilot studies are not available to help with specifying informative priors</a:t>
                </a:r>
              </a:p>
              <a:p>
                <a:endParaRPr lang="en-AU" dirty="0"/>
              </a:p>
              <a:p>
                <a:r>
                  <a:rPr lang="en-AU" dirty="0"/>
                  <a:t>We’ll instead use </a:t>
                </a:r>
                <a:r>
                  <a:rPr lang="en-AU" i="1" dirty="0"/>
                  <a:t>weakly</a:t>
                </a:r>
                <a:r>
                  <a:rPr lang="en-AU" dirty="0"/>
                  <a:t>-informative priors</a:t>
                </a:r>
              </a:p>
              <a:p>
                <a:pPr lvl="1"/>
                <a:r>
                  <a:rPr lang="en-AU" dirty="0"/>
                  <a:t>Regularise our estimates to feasible/possible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</m:oMath>
                  </m:oMathPara>
                </a14:m>
                <a:endParaRPr lang="en-AU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(0,5)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(0,5)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97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22518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Previous literature and pilot studies are not available to help with specifying informative priors</a:t>
                </a:r>
              </a:p>
              <a:p>
                <a:endParaRPr lang="en-AU" dirty="0"/>
              </a:p>
              <a:p>
                <a:r>
                  <a:rPr lang="en-AU" dirty="0"/>
                  <a:t>We’ll instead use </a:t>
                </a:r>
                <a:r>
                  <a:rPr lang="en-AU" i="1" dirty="0"/>
                  <a:t>weakly</a:t>
                </a:r>
                <a:r>
                  <a:rPr lang="en-AU" dirty="0"/>
                  <a:t>-informative priors</a:t>
                </a:r>
              </a:p>
              <a:p>
                <a:pPr lvl="1"/>
                <a:r>
                  <a:rPr lang="en-AU" dirty="0"/>
                  <a:t>Regularise our estimates to feasible/possible values: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0,10</m:t>
                          </m:r>
                        </m:e>
                      </m:d>
                    </m:oMath>
                  </m:oMathPara>
                </a14:m>
                <a:endParaRPr lang="en-AU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(0,5)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(0,5)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Would it be a problem to specify the same prior for all covariates?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22518"/>
              </a:xfrm>
              <a:blipFill>
                <a:blip r:embed="rId2"/>
                <a:stretch>
                  <a:fillRect l="-1066" t="-14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9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Let’s update our joint log-likelihood function with our priors: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1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7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Let’s update our joint log-likelihood function with our priors: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What part of our Stan model would we change?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1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2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Stan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Let’s update our joint log-likelihood function with our priors: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AU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AU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func>
                        <m:func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sSup>
                                <m:sSupPr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AU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AU" b="0" dirty="0"/>
              </a:p>
              <a:p>
                <a:endParaRPr lang="en-AU" dirty="0"/>
              </a:p>
              <a:p>
                <a:r>
                  <a:rPr lang="en-AU" dirty="0"/>
                  <a:t>What part of our Stan model would we change?</a:t>
                </a:r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4309992"/>
              </a:xfrm>
              <a:blipFill>
                <a:blip r:embed="rId2"/>
                <a:stretch>
                  <a:fillRect l="-1066" t="-1471" r="-21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496765" cy="4516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{...}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{...}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alpha ~ normal(0, 10);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beta ~ normal(0, 5);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sigma ~ normal(0, 5);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y ~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normal_id_glm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alpha, beta,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sigma);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7825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AAE554D5-83C9-4012-89E6-3D8418FB3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EAE66E1B-8C32-4609-9C85-626BDE46D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5B460E-E84B-4B05-8B9A-D6152DE2E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0"/>
            <a:ext cx="2948860" cy="6858000"/>
            <a:chOff x="9078029" y="0"/>
            <a:chExt cx="2948860" cy="6858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A879EEA-C63B-44A5-9F3C-C15E55B7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CD423698-CB5C-485F-B988-31A776EFC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9FFC7F5B-58D9-4B22-8D05-77BA448A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C04DFD9-4663-4C60-9004-B87306401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D6A81C-ABB1-4EC0-BFAF-B8F94F5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659" y="0"/>
              <a:ext cx="2779229" cy="817919"/>
            </a:xfrm>
            <a:custGeom>
              <a:avLst/>
              <a:gdLst>
                <a:gd name="connsiteX0" fmla="*/ 0 w 2779229"/>
                <a:gd name="connsiteY0" fmla="*/ 0 h 817919"/>
                <a:gd name="connsiteX1" fmla="*/ 2779229 w 2779229"/>
                <a:gd name="connsiteY1" fmla="*/ 0 h 817919"/>
                <a:gd name="connsiteX2" fmla="*/ 2755430 w 2779229"/>
                <a:gd name="connsiteY2" fmla="*/ 49404 h 817919"/>
                <a:gd name="connsiteX3" fmla="*/ 1464180 w 2779229"/>
                <a:gd name="connsiteY3" fmla="*/ 817919 h 817919"/>
                <a:gd name="connsiteX4" fmla="*/ 0 w 2779229"/>
                <a:gd name="connsiteY4" fmla="*/ 817919 h 81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9229" h="817919">
                  <a:moveTo>
                    <a:pt x="0" y="0"/>
                  </a:moveTo>
                  <a:lnTo>
                    <a:pt x="2779229" y="0"/>
                  </a:lnTo>
                  <a:lnTo>
                    <a:pt x="2755430" y="49404"/>
                  </a:lnTo>
                  <a:cubicBezTo>
                    <a:pt x="2506760" y="507168"/>
                    <a:pt x="2021765" y="817919"/>
                    <a:pt x="1464180" y="817919"/>
                  </a:cubicBezTo>
                  <a:lnTo>
                    <a:pt x="0" y="8179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Texture">
            <a:extLst>
              <a:ext uri="{FF2B5EF4-FFF2-40B4-BE49-F238E27FC236}">
                <a16:creationId xmlns:a16="http://schemas.microsoft.com/office/drawing/2014/main" id="{30210345-0D86-43D9-BC83-7AEC63DAD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6310D-B65E-00DB-D521-43F45A48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1824"/>
            <a:ext cx="7362085" cy="27571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Now we can fit our model!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8301-0316-0BC3-A007-9EB25E931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602038"/>
            <a:ext cx="7362085" cy="256994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…But should we?</a:t>
            </a:r>
          </a:p>
        </p:txBody>
      </p:sp>
    </p:spTree>
    <p:extLst>
      <p:ext uri="{BB962C8B-B14F-4D97-AF65-F5344CB8AC3E}">
        <p14:creationId xmlns:p14="http://schemas.microsoft.com/office/powerpoint/2010/main" val="3661449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 Predictive Check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kind of observed data does this prior imply?</a:t>
            </a:r>
          </a:p>
          <a:p>
            <a:r>
              <a:rPr lang="en-AU" dirty="0"/>
              <a:t>Process:</a:t>
            </a:r>
          </a:p>
          <a:p>
            <a:pPr lvl="1"/>
            <a:r>
              <a:rPr lang="en-AU" dirty="0"/>
              <a:t>Simulate data from our prior</a:t>
            </a:r>
          </a:p>
          <a:p>
            <a:pPr lvl="1"/>
            <a:r>
              <a:rPr lang="en-AU" dirty="0"/>
              <a:t>Compare to our observations</a:t>
            </a:r>
          </a:p>
          <a:p>
            <a:pPr lvl="1"/>
            <a:endParaRPr lang="en-AU" dirty="0"/>
          </a:p>
          <a:p>
            <a:r>
              <a:rPr lang="en-AU" dirty="0"/>
              <a:t>Allows us to identify whether model-misspecification is likely, before fitting the final model</a:t>
            </a:r>
          </a:p>
          <a:p>
            <a:pPr lvl="1"/>
            <a:r>
              <a:rPr lang="en-AU" i="1" dirty="0"/>
              <a:t>Fail early!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39B7D4DD-78F5-863F-A7DD-251C071DD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811" r="73572" b="77135"/>
          <a:stretch/>
        </p:blipFill>
        <p:spPr>
          <a:xfrm>
            <a:off x="186937" y="2789499"/>
            <a:ext cx="970531" cy="3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4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 Predictive Check - Stan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4309992"/>
          </a:xfrm>
        </p:spPr>
        <p:txBody>
          <a:bodyPr>
            <a:normAutofit/>
          </a:bodyPr>
          <a:lstStyle/>
          <a:p>
            <a:r>
              <a:rPr lang="en-AU" dirty="0"/>
              <a:t>We’ll use Stan to simulate the outcomes implied by our model’s priors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AE78EF-1167-6C2C-765D-97E200897474}"/>
              </a:ext>
            </a:extLst>
          </p:cNvPr>
          <p:cNvSpPr txBox="1">
            <a:spLocks/>
          </p:cNvSpPr>
          <p:nvPr/>
        </p:nvSpPr>
        <p:spPr>
          <a:xfrm>
            <a:off x="457200" y="2341329"/>
            <a:ext cx="4496765" cy="451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alpha ~ normal(0, 10);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beta ~ normal(0, 5);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sigma ~ normal(0, 5);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// Don’t model observed outcomes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// until we’re ready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sample_prior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== 0)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y ~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normal_id_glm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alpha, beta,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sigma);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generated quantities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array[N*T] real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normal_rng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(alpha + x * beta,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sigma);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8401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Avery told you a bit more about themselves?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We predict that Avery is more likely to be a librarian than a farmer</a:t>
            </a:r>
          </a:p>
          <a:p>
            <a:pPr lvl="1"/>
            <a:r>
              <a:rPr lang="en-US" dirty="0"/>
              <a:t>How confident should we be in this prediction? Why?</a:t>
            </a:r>
          </a:p>
        </p:txBody>
      </p:sp>
    </p:spTree>
    <p:extLst>
      <p:ext uri="{BB962C8B-B14F-4D97-AF65-F5344CB8AC3E}">
        <p14:creationId xmlns:p14="http://schemas.microsoft.com/office/powerpoint/2010/main" val="752948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9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Prior Predictive Check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Why would we reject our model here?</a:t>
            </a:r>
          </a:p>
        </p:txBody>
      </p:sp>
      <p:pic>
        <p:nvPicPr>
          <p:cNvPr id="12" name="Content Placeholder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DBC439-F221-D718-4FCD-B69E66A126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33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9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9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Prior Predictive Check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Why would we reject our model here?</a:t>
            </a:r>
          </a:p>
          <a:p>
            <a:endParaRPr lang="en-US" dirty="0"/>
          </a:p>
          <a:p>
            <a:r>
              <a:rPr lang="en-US" dirty="0"/>
              <a:t>Model implies impossible values</a:t>
            </a:r>
          </a:p>
          <a:p>
            <a:pPr lvl="1"/>
            <a:r>
              <a:rPr lang="en-US" dirty="0"/>
              <a:t>Negative seizures</a:t>
            </a:r>
          </a:p>
          <a:p>
            <a:endParaRPr lang="en-US" dirty="0"/>
          </a:p>
        </p:txBody>
      </p:sp>
      <p:pic>
        <p:nvPicPr>
          <p:cNvPr id="12" name="Content Placeholder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CDBC439-F221-D718-4FCD-B69E66A126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2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 Predictive Check - Failed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If the model or priors do not appear appropriate, what should you do?</a:t>
            </a:r>
          </a:p>
          <a:p>
            <a:pPr lvl="1"/>
            <a:r>
              <a:rPr lang="en-AU" dirty="0"/>
              <a:t>Re-consider the data-generating process (likelihood) you’ve chosen – what does it imply for the actual phenomenon?</a:t>
            </a:r>
          </a:p>
          <a:p>
            <a:pPr lvl="2"/>
            <a:r>
              <a:rPr lang="en-AU" dirty="0"/>
              <a:t>E.g., negative seizure counts?</a:t>
            </a:r>
          </a:p>
          <a:p>
            <a:pPr lvl="2"/>
            <a:endParaRPr lang="en-AU" dirty="0"/>
          </a:p>
          <a:p>
            <a:pPr lvl="1"/>
            <a:r>
              <a:rPr lang="en-AU" dirty="0"/>
              <a:t>Check your prior choices</a:t>
            </a:r>
          </a:p>
          <a:p>
            <a:pPr lvl="2"/>
            <a:r>
              <a:rPr lang="en-AU" dirty="0"/>
              <a:t>Do they imply impossible values?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A94C8662-F085-8990-5E2D-29BFCB32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53" t="7474" r="25350" b="84982"/>
          <a:stretch/>
        </p:blipFill>
        <p:spPr>
          <a:xfrm>
            <a:off x="1283266" y="2546430"/>
            <a:ext cx="1645129" cy="289368"/>
          </a:xfrm>
          <a:prstGeom prst="rect">
            <a:avLst/>
          </a:prstGeom>
        </p:spPr>
      </p:pic>
      <p:pic>
        <p:nvPicPr>
          <p:cNvPr id="5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1CD5E517-2A92-67D5-C4A8-E4B21FE3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129" t="4759" b="58498"/>
          <a:stretch/>
        </p:blipFill>
        <p:spPr>
          <a:xfrm>
            <a:off x="2835797" y="2442258"/>
            <a:ext cx="1023579" cy="1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4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Modify the Model -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Outcome is a count, so Poisson is a good start: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For a Poisson Generalised Linear Model (GLM) we commonly use a log link: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A94C8662-F085-8990-5E2D-29BFCB326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9853" t="7474" r="25350" b="84982"/>
          <a:stretch/>
        </p:blipFill>
        <p:spPr>
          <a:xfrm>
            <a:off x="1283266" y="2546430"/>
            <a:ext cx="1645129" cy="289368"/>
          </a:xfrm>
          <a:prstGeom prst="rect">
            <a:avLst/>
          </a:prstGeom>
        </p:spPr>
      </p:pic>
      <p:pic>
        <p:nvPicPr>
          <p:cNvPr id="5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1CD5E517-2A92-67D5-C4A8-E4B21FE3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2129" t="4759" b="58498"/>
          <a:stretch/>
        </p:blipFill>
        <p:spPr>
          <a:xfrm>
            <a:off x="2835797" y="2442258"/>
            <a:ext cx="1023579" cy="1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97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Modify the Model - Priors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Why is it essential to reconsider our priors here?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A94C8662-F085-8990-5E2D-29BFCB32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53" t="7474" r="25350" b="84982"/>
          <a:stretch/>
        </p:blipFill>
        <p:spPr>
          <a:xfrm>
            <a:off x="1283266" y="2546430"/>
            <a:ext cx="1645129" cy="289368"/>
          </a:xfrm>
          <a:prstGeom prst="rect">
            <a:avLst/>
          </a:prstGeom>
        </p:spPr>
      </p:pic>
      <p:pic>
        <p:nvPicPr>
          <p:cNvPr id="5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1CD5E517-2A92-67D5-C4A8-E4B21FE3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129" t="4759" b="58498"/>
          <a:stretch/>
        </p:blipFill>
        <p:spPr>
          <a:xfrm>
            <a:off x="2835797" y="2442258"/>
            <a:ext cx="1023579" cy="1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Modify the Model - Priors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Why is it essential to reconsider our priors here?</a:t>
                </a:r>
              </a:p>
              <a:p>
                <a:endParaRPr lang="en-AU" dirty="0"/>
              </a:p>
              <a:p>
                <a:r>
                  <a:rPr lang="en-AU" dirty="0"/>
                  <a:t>Coefficients are on the log-scale, so are </a:t>
                </a:r>
                <a:r>
                  <a:rPr lang="en-AU" i="1" dirty="0"/>
                  <a:t>multiplicative </a:t>
                </a:r>
                <a:r>
                  <a:rPr lang="en-AU" dirty="0"/>
                  <a:t>effects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=1.105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Implies a 10.5% increase </a:t>
                </a:r>
              </a:p>
              <a:p>
                <a:pPr lvl="1"/>
                <a:r>
                  <a:rPr lang="en-AU" dirty="0"/>
                  <a:t>We’ll use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AU" dirty="0"/>
                  <a:t> priors now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6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A94C8662-F085-8990-5E2D-29BFCB3262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9853" t="7474" r="25350" b="84982"/>
          <a:stretch/>
        </p:blipFill>
        <p:spPr>
          <a:xfrm>
            <a:off x="1283266" y="2546430"/>
            <a:ext cx="1645129" cy="289368"/>
          </a:xfrm>
          <a:prstGeom prst="rect">
            <a:avLst/>
          </a:prstGeom>
        </p:spPr>
      </p:pic>
      <p:pic>
        <p:nvPicPr>
          <p:cNvPr id="5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1CD5E517-2A92-67D5-C4A8-E4B21FE33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2129" t="4759" b="58498"/>
          <a:stretch/>
        </p:blipFill>
        <p:spPr>
          <a:xfrm>
            <a:off x="2835797" y="2442258"/>
            <a:ext cx="1023579" cy="1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24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6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Prior Predictive Check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Much better!</a:t>
            </a:r>
          </a:p>
          <a:p>
            <a:endParaRPr lang="en-US" dirty="0"/>
          </a:p>
        </p:txBody>
      </p:sp>
      <p:pic>
        <p:nvPicPr>
          <p:cNvPr id="7" name="Content Placeholder 6" descr="A graph of a graph&#10;&#10;Description automatically generated">
            <a:extLst>
              <a:ext uri="{FF2B5EF4-FFF2-40B4-BE49-F238E27FC236}">
                <a16:creationId xmlns:a16="http://schemas.microsoft.com/office/drawing/2014/main" id="{03B77639-84C8-DF24-9EBC-BB06D4B22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02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the Model &amp; Validate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Once we’ve run the model, how do we know we can trust the results?</a:t>
                </a:r>
              </a:p>
              <a:p>
                <a:pPr lvl="1"/>
                <a:r>
                  <a:rPr lang="en-AU" dirty="0"/>
                  <a:t>Recall the sources of bias from MCMC</a:t>
                </a:r>
              </a:p>
              <a:p>
                <a:pPr lvl="2"/>
                <a:r>
                  <a:rPr lang="en-AU" dirty="0"/>
                  <a:t>Finding the probability mass</a:t>
                </a:r>
              </a:p>
              <a:p>
                <a:pPr lvl="2"/>
                <a:r>
                  <a:rPr lang="en-AU" dirty="0"/>
                  <a:t>Fully exploring the probability mass</a:t>
                </a:r>
              </a:p>
              <a:p>
                <a:endParaRPr lang="en-AU" dirty="0"/>
              </a:p>
              <a:p>
                <a:r>
                  <a:rPr lang="en-AU" dirty="0"/>
                  <a:t>Convergence diagnostics</a:t>
                </a:r>
              </a:p>
              <a:p>
                <a:pPr lvl="1"/>
                <a:r>
                  <a:rPr lang="en-AU" dirty="0" err="1"/>
                  <a:t>Traceplots</a:t>
                </a:r>
                <a:r>
                  <a:rPr lang="en-AU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AU" dirty="0"/>
                  <a:t>-statistic</a:t>
                </a:r>
              </a:p>
              <a:p>
                <a:pPr lvl="1"/>
                <a:endParaRPr lang="en-AU" dirty="0"/>
              </a:p>
              <a:p>
                <a:r>
                  <a:rPr lang="en-AU" dirty="0"/>
                  <a:t>Effective Sample Size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8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868525-432A-3661-1846-CA466E138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2824" r="62542" b="31566"/>
          <a:stretch/>
        </p:blipFill>
        <p:spPr>
          <a:xfrm>
            <a:off x="186939" y="3518703"/>
            <a:ext cx="1375644" cy="13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5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Traceplots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A7B50-CF34-5071-0931-388084B13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Graphically show the progression of chains during sampling</a:t>
            </a:r>
          </a:p>
          <a:p>
            <a:r>
              <a:rPr lang="en-US" dirty="0"/>
              <a:t>We want to see that all chains have found the same range of values</a:t>
            </a:r>
          </a:p>
          <a:p>
            <a:pPr lvl="1"/>
            <a:r>
              <a:rPr lang="en-US" dirty="0"/>
              <a:t>Also want to see that the full range of values has been sampled</a:t>
            </a:r>
          </a:p>
          <a:p>
            <a:pPr lvl="1"/>
            <a:endParaRPr lang="en-US" dirty="0"/>
          </a:p>
          <a:p>
            <a:r>
              <a:rPr lang="en-US" dirty="0"/>
              <a:t>Notice the strange points as the start?</a:t>
            </a:r>
          </a:p>
          <a:p>
            <a:pPr lvl="1"/>
            <a:r>
              <a:rPr lang="en-US" dirty="0"/>
              <a:t>Finding the probability mass</a:t>
            </a:r>
          </a:p>
          <a:p>
            <a:pPr lvl="1"/>
            <a:r>
              <a:rPr lang="en-US" dirty="0"/>
              <a:t>Discarded as “warm-up”</a:t>
            </a:r>
          </a:p>
        </p:txBody>
      </p:sp>
      <p:pic>
        <p:nvPicPr>
          <p:cNvPr id="6" name="Content Placeholder 5" descr="A picture containing screenshot, multimedia software, graphics software, software&#10;&#10;Description automatically generated">
            <a:extLst>
              <a:ext uri="{FF2B5EF4-FFF2-40B4-BE49-F238E27FC236}">
                <a16:creationId xmlns:a16="http://schemas.microsoft.com/office/drawing/2014/main" id="{24A42A7E-D27B-E04E-C4FC-110DB0C98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29388" y="1816473"/>
            <a:ext cx="4659872" cy="33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38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4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Traceplots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BA7B50-CF34-5071-0931-388084B13B1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286000"/>
                <a:ext cx="4640729" cy="439259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r>
                  <a:rPr lang="en-US" sz="1900" dirty="0"/>
                  <a:t>Convergence</a:t>
                </a:r>
              </a:p>
              <a:p>
                <a:pPr lvl="1"/>
                <a:r>
                  <a:rPr lang="en-US" sz="1900" dirty="0"/>
                  <a:t>If all chains have found the same range of values, and have explored them fully</a:t>
                </a:r>
              </a:p>
              <a:p>
                <a:pPr lvl="1"/>
                <a:endParaRPr lang="en-US" sz="1900" dirty="0"/>
              </a:p>
              <a:p>
                <a:r>
                  <a:rPr lang="en-US" sz="1900" dirty="0"/>
                  <a:t>An indication that the probability mass has been fully sampled</a:t>
                </a:r>
              </a:p>
              <a:p>
                <a:pPr lvl="1"/>
                <a:r>
                  <a:rPr lang="en-US" sz="1900" dirty="0"/>
                  <a:t>Start the chains from the diverse values to make sure</a:t>
                </a:r>
              </a:p>
              <a:p>
                <a:pPr lvl="1"/>
                <a:endParaRPr lang="en-US" sz="1900" dirty="0"/>
              </a:p>
              <a:p>
                <a:r>
                  <a:rPr lang="en-US" sz="1900" dirty="0"/>
                  <a:t>Supplement graphical inspection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900" dirty="0"/>
                  <a:t>-statistic:</a:t>
                </a:r>
              </a:p>
              <a:p>
                <a:pPr lvl="1"/>
                <a:r>
                  <a:rPr lang="en-US" sz="1900" dirty="0" err="1"/>
                  <a:t>Summarises</a:t>
                </a:r>
                <a:r>
                  <a:rPr lang="en-US" sz="1900" dirty="0"/>
                  <a:t> variance within and between chains </a:t>
                </a:r>
              </a:p>
              <a:p>
                <a:pPr lvl="1"/>
                <a:r>
                  <a:rPr lang="en-US" sz="1900" dirty="0"/>
                  <a:t>We want values near 1</a:t>
                </a:r>
              </a:p>
              <a:p>
                <a:pPr lvl="1"/>
                <a:endParaRPr lang="en-US" sz="19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BA7B50-CF34-5071-0931-388084B1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286000"/>
                <a:ext cx="4640729" cy="4392592"/>
              </a:xfrm>
              <a:blipFill>
                <a:blip r:embed="rId3"/>
                <a:stretch>
                  <a:fillRect l="-1093" t="-2017" r="-16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picture containing screenshot, darkness, light&#10;&#10;Description automatically generated">
            <a:extLst>
              <a:ext uri="{FF2B5EF4-FFF2-40B4-BE49-F238E27FC236}">
                <a16:creationId xmlns:a16="http://schemas.microsoft.com/office/drawing/2014/main" id="{A67A9ABB-792B-8074-0274-5D18E99197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29388" y="1816473"/>
            <a:ext cx="4659872" cy="33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1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73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believe that the probability of being a farmer is small, but we might still be wrong</a:t>
            </a:r>
          </a:p>
          <a:p>
            <a:endParaRPr lang="en-US" dirty="0"/>
          </a:p>
          <a:p>
            <a:r>
              <a:rPr lang="en-US" dirty="0"/>
              <a:t>We have more confidence in lower probabilities than higher probabilities</a:t>
            </a:r>
          </a:p>
          <a:p>
            <a:endParaRPr lang="en-US" dirty="0"/>
          </a:p>
          <a:p>
            <a:r>
              <a:rPr lang="en-US" dirty="0"/>
              <a:t>What if we had some idea about the probability of any given person being a farmer?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pic>
        <p:nvPicPr>
          <p:cNvPr id="12" name="Content Placeholder 11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3172815B-1E8C-B5B2-32B6-86C57701D2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6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Effective Sample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A7B50-CF34-5071-0931-388084B1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MCMC estimator assumes </a:t>
            </a:r>
            <a:r>
              <a:rPr lang="en-US" sz="1900" i="1" dirty="0"/>
              <a:t>independent</a:t>
            </a:r>
            <a:r>
              <a:rPr lang="en-US" sz="1900" dirty="0"/>
              <a:t> samples</a:t>
            </a:r>
          </a:p>
          <a:p>
            <a:endParaRPr lang="en-US" sz="1900" dirty="0"/>
          </a:p>
          <a:p>
            <a:r>
              <a:rPr lang="en-US" sz="1900" dirty="0"/>
              <a:t>The greater the dependence, the greater the uncertainty in our estimates</a:t>
            </a:r>
          </a:p>
          <a:p>
            <a:endParaRPr lang="en-US" sz="1900" dirty="0"/>
          </a:p>
          <a:p>
            <a:r>
              <a:rPr lang="en-US" sz="1900" dirty="0"/>
              <a:t>Effective Sample Size (ESS) estimates the number of independent samples needed for the same uncertainty as our estimates</a:t>
            </a:r>
          </a:p>
          <a:p>
            <a:endParaRPr lang="en-US" sz="1900" dirty="0"/>
          </a:p>
          <a:p>
            <a:r>
              <a:rPr lang="en-US" sz="1900" dirty="0"/>
              <a:t>We inspect in two forms:</a:t>
            </a:r>
          </a:p>
          <a:p>
            <a:pPr lvl="1"/>
            <a:r>
              <a:rPr lang="en-US" sz="1900" dirty="0"/>
              <a:t>Bulk ESS: ESS in the ‘body’ of our posterior</a:t>
            </a:r>
          </a:p>
          <a:p>
            <a:pPr lvl="1"/>
            <a:r>
              <a:rPr lang="en-US" sz="1900" dirty="0"/>
              <a:t>Tail ESS: ESS in the tails</a:t>
            </a:r>
          </a:p>
        </p:txBody>
      </p:sp>
    </p:spTree>
    <p:extLst>
      <p:ext uri="{BB962C8B-B14F-4D97-AF65-F5344CB8AC3E}">
        <p14:creationId xmlns:p14="http://schemas.microsoft.com/office/powerpoint/2010/main" val="9770090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US" dirty="0"/>
              <a:t>Once satisfied that there are no computational issues, we can assess whether the model is appropriate for our data</a:t>
            </a:r>
          </a:p>
          <a:p>
            <a:endParaRPr lang="en-US" dirty="0"/>
          </a:p>
          <a:p>
            <a:r>
              <a:rPr lang="en-US" dirty="0"/>
              <a:t>Good first step is Posterior-Predictive Checking</a:t>
            </a:r>
          </a:p>
          <a:p>
            <a:pPr lvl="1"/>
            <a:r>
              <a:rPr lang="en-US" dirty="0"/>
              <a:t>Simulate data from the posterior and assess difference from our observations</a:t>
            </a:r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B3600664-CAA8-466E-7C09-4E2657184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53" t="14414" r="30393" b="39412"/>
          <a:stretch/>
        </p:blipFill>
        <p:spPr>
          <a:xfrm>
            <a:off x="1283266" y="2812648"/>
            <a:ext cx="1459934" cy="17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Posterior Predictive Check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Simulate data from the posterior and assess difference from our observations</a:t>
            </a:r>
          </a:p>
          <a:p>
            <a:endParaRPr lang="en-US" dirty="0"/>
          </a:p>
          <a:p>
            <a:r>
              <a:rPr lang="en-US" dirty="0"/>
              <a:t>Model appears to predict more smaller values than we have observed</a:t>
            </a:r>
          </a:p>
          <a:p>
            <a:endParaRPr lang="en-US" dirty="0"/>
          </a:p>
          <a:p>
            <a:r>
              <a:rPr lang="en-US" dirty="0"/>
              <a:t>How could we improve this?</a:t>
            </a:r>
          </a:p>
        </p:txBody>
      </p:sp>
      <p:pic>
        <p:nvPicPr>
          <p:cNvPr id="12" name="Content Placeholder 11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613A8A48-5436-EE0E-629D-B98CBCC3A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73445" y="1276295"/>
            <a:ext cx="5861355" cy="4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Reject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other model could we apply here?</a:t>
            </a:r>
          </a:p>
          <a:p>
            <a:r>
              <a:rPr lang="en-AU" dirty="0"/>
              <a:t>Consider the assumptions made by our model</a:t>
            </a:r>
          </a:p>
          <a:p>
            <a:endParaRPr lang="en-AU" dirty="0"/>
          </a:p>
        </p:txBody>
      </p:sp>
      <p:pic>
        <p:nvPicPr>
          <p:cNvPr id="10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0D0D77FA-00C9-C271-7A42-0A44A3B4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1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2D00CC-508B-A488-2E17-3A3A48193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569" t="2125" b="45344"/>
          <a:stretch/>
        </p:blipFill>
        <p:spPr>
          <a:xfrm>
            <a:off x="2705100" y="2341329"/>
            <a:ext cx="1154277" cy="20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32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Reject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other model could we apply here?</a:t>
                </a:r>
              </a:p>
              <a:p>
                <a:r>
                  <a:rPr lang="en-AU" dirty="0"/>
                  <a:t>Consider the assumptions made by our model</a:t>
                </a:r>
              </a:p>
              <a:p>
                <a:r>
                  <a:rPr lang="en-AU" dirty="0"/>
                  <a:t>Poisson assumes equal mean and variance</a:t>
                </a:r>
              </a:p>
              <a:p>
                <a:pPr lvl="1"/>
                <a:r>
                  <a:rPr lang="en-AU" dirty="0"/>
                  <a:t>Let’s add some flexibility by including a random effect</a:t>
                </a:r>
              </a:p>
              <a:p>
                <a:pPr lvl="1"/>
                <a:r>
                  <a:rPr lang="en-AU" dirty="0"/>
                  <a:t>Allows for greater variance than mean</a:t>
                </a:r>
              </a:p>
              <a:p>
                <a:r>
                  <a:rPr lang="en-AU" dirty="0"/>
                  <a:t>New additions: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𝐶𝑎𝑢𝑐h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0D0D77FA-00C9-C271-7A42-0A44A3B4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1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2D00CC-508B-A488-2E17-3A3A4819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8569" t="2125" b="45344"/>
          <a:stretch/>
        </p:blipFill>
        <p:spPr>
          <a:xfrm>
            <a:off x="2705100" y="2341329"/>
            <a:ext cx="1154277" cy="20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3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7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New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posterior-predictive checks show much better fit across the full range of values</a:t>
            </a:r>
          </a:p>
          <a:p>
            <a:endParaRPr lang="en-US" dirty="0"/>
          </a:p>
          <a:p>
            <a:r>
              <a:rPr lang="en-US" dirty="0"/>
              <a:t>Improves the confidence we have when making inferences</a:t>
            </a:r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D3CF4CF7-76ED-28E1-6150-610D69A69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94320" y="1329851"/>
            <a:ext cx="5861355" cy="4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37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Accept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Now that we have a model and priors that we are happy with, what’s next?</a:t>
            </a:r>
          </a:p>
          <a:p>
            <a:endParaRPr lang="en-AU" dirty="0"/>
          </a:p>
          <a:p>
            <a:pPr lvl="1"/>
            <a:r>
              <a:rPr lang="en-AU" dirty="0"/>
              <a:t>We can stop and evaluate our results – was there a difference between the treatment groups?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Is there an alternative model that we want to evaluate?</a:t>
            </a:r>
          </a:p>
          <a:p>
            <a:pPr lvl="2"/>
            <a:r>
              <a:rPr lang="en-AU" dirty="0"/>
              <a:t>Our model now requires estimating a parameter per participant, can we avoid this?</a:t>
            </a:r>
          </a:p>
          <a:p>
            <a:pPr lvl="2"/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BC62490B-B4D0-7563-B042-CF6F3D456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661" t="61493" r="6440" b="30962"/>
          <a:stretch/>
        </p:blipFill>
        <p:spPr>
          <a:xfrm>
            <a:off x="2708477" y="4618299"/>
            <a:ext cx="914400" cy="2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79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0602-8635-2B0D-F0B2-3679B331A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useful tool for reducing computational burden/complexity </a:t>
            </a:r>
          </a:p>
          <a:p>
            <a:endParaRPr lang="en-AU" dirty="0"/>
          </a:p>
          <a:p>
            <a:r>
              <a:rPr lang="en-AU" dirty="0"/>
              <a:t>Constructing the same posterior density while needing to estimate fewer parameters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567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 useful tool for reducing computational burden/complexity </a:t>
                </a:r>
              </a:p>
              <a:p>
                <a:endParaRPr lang="en-AU" dirty="0"/>
              </a:p>
              <a:p>
                <a:r>
                  <a:rPr lang="en-AU" dirty="0"/>
                  <a:t>Constructing the same posterior density while needing to estimate fewer parameters</a:t>
                </a:r>
              </a:p>
              <a:p>
                <a:endParaRPr lang="en-AU" dirty="0"/>
              </a:p>
              <a:p>
                <a:r>
                  <a:rPr lang="en-AU" dirty="0"/>
                  <a:t>In this case, we can represent the Poisson with a Gamma-distributed random effect as a Negative-Binomial parameterised by its mean and dispersion: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𝑃𝑜𝑖𝑠𝑠𝑜𝑛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𝐺𝑎𝑚𝑚𝑎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Estimate the same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fewer parameters!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5" t="-155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328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Let’s try the Negative-Binomial Distribution:</a:t>
                </a: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b="0" i="0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NB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𝜙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20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1:4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(0,1)</m:t>
                      </m:r>
                    </m:oMath>
                  </m:oMathPara>
                </a14:m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𝜙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𝐶𝑎𝑢𝑐h</m:t>
                      </m:r>
                      <m:sSup>
                        <m:s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02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</p:txBody>
      </p:sp>
    </p:spTree>
    <p:extLst>
      <p:ext uri="{BB962C8B-B14F-4D97-AF65-F5344CB8AC3E}">
        <p14:creationId xmlns:p14="http://schemas.microsoft.com/office/powerpoint/2010/main" val="1127186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 - Marginalisation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shows similarly good fit to the observed data</a:t>
            </a:r>
          </a:p>
          <a:p>
            <a:endParaRPr lang="en-US" dirty="0"/>
          </a:p>
          <a:p>
            <a:r>
              <a:rPr lang="en-US" dirty="0"/>
              <a:t>Significantly reduced runtime!</a:t>
            </a:r>
          </a:p>
          <a:p>
            <a:pPr lvl="1"/>
            <a:r>
              <a:rPr lang="en-US" dirty="0"/>
              <a:t>Normal: 9.66 seconds</a:t>
            </a:r>
          </a:p>
          <a:p>
            <a:pPr lvl="1"/>
            <a:r>
              <a:rPr lang="en-US" dirty="0"/>
              <a:t>Gamma: 14.48 seconds</a:t>
            </a:r>
          </a:p>
          <a:p>
            <a:pPr lvl="1"/>
            <a:r>
              <a:rPr lang="en-US" dirty="0"/>
              <a:t>NB: 2.8 seconds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r>
              <a:rPr lang="en-AU" dirty="0"/>
              <a:t>We can do better!</a:t>
            </a:r>
          </a:p>
        </p:txBody>
      </p:sp>
      <p:pic>
        <p:nvPicPr>
          <p:cNvPr id="6" name="Picture 5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9C30A29A-AAB8-7CE1-7FF9-5DFFE40E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32" y="1114110"/>
            <a:ext cx="6091814" cy="46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619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BCB4-4761-D535-26BA-86AE440A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Computational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DD11C-5674-C932-D56E-4BE3AB05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Note the construction of the linear predictor requires multiplying data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AU" dirty="0"/>
                  <a:t>) with parameters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dirty="0"/>
                  <a:t>):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20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This means we have to calculate and propagate gradients for each result</a:t>
                </a:r>
              </a:p>
              <a:p>
                <a:endParaRPr lang="en-AU" dirty="0"/>
              </a:p>
              <a:p>
                <a:r>
                  <a:rPr lang="en-AU" dirty="0"/>
                  <a:t>We can instead take advantage of Stan’s specialised GLM distributions to identify which components require gradient calculations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DD11C-5674-C932-D56E-4BE3AB05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 r="-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34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 -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is near-identical, as the likelihood is the same</a:t>
            </a:r>
          </a:p>
          <a:p>
            <a:endParaRPr lang="en-US" dirty="0"/>
          </a:p>
          <a:p>
            <a:r>
              <a:rPr lang="en-US" dirty="0"/>
              <a:t>Significantly reduced runtime again!</a:t>
            </a:r>
          </a:p>
          <a:p>
            <a:pPr lvl="1"/>
            <a:r>
              <a:rPr lang="en-US" dirty="0"/>
              <a:t>Normal: 9.66 seconds</a:t>
            </a:r>
          </a:p>
          <a:p>
            <a:pPr lvl="1"/>
            <a:r>
              <a:rPr lang="en-US" dirty="0"/>
              <a:t>Gamma: 14.48 seconds</a:t>
            </a:r>
          </a:p>
          <a:p>
            <a:pPr lvl="1"/>
            <a:r>
              <a:rPr lang="en-US" dirty="0"/>
              <a:t>NB: 2.8 seconds</a:t>
            </a:r>
          </a:p>
          <a:p>
            <a:pPr lvl="1"/>
            <a:r>
              <a:rPr lang="en-US" dirty="0"/>
              <a:t>NB + GLM: 1.26 seconds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D586447-42A5-D5AD-8F06-A78034F8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37" y="976066"/>
            <a:ext cx="5391063" cy="49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8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were our inferences about the treatment effect between the Poisson-Gamma and the Negative-Binomial (GLM) models?</a:t>
            </a:r>
          </a:p>
          <a:p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95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were our inferences about the treatment effect between the Poisson-Gamma and the Negative-Binomial (GLM) models?</a:t>
                </a:r>
              </a:p>
              <a:p>
                <a:r>
                  <a:rPr lang="en-AU" dirty="0"/>
                  <a:t>Poisson: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=−0.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[−0.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43,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0.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680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=</a:t>
                </a:r>
                <a:r>
                  <a:rPr lang="en-AU" baseline="-25000" dirty="0"/>
                  <a:t> </a:t>
                </a:r>
                <a:r>
                  <a:rPr lang="en-AU" dirty="0"/>
                  <a:t>1211</a:t>
                </a:r>
                <a:endParaRPr lang="en-AU" baseline="-25000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3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8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were our inferences about the treatment effect between the Poisson-Gamma and the Negative-Binomial (GLM) models?</a:t>
                </a:r>
              </a:p>
              <a:p>
                <a:r>
                  <a:rPr lang="en-AU" dirty="0"/>
                  <a:t>Poisson: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[−0.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43,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0.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680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=</a:t>
                </a:r>
                <a:r>
                  <a:rPr lang="en-AU" baseline="-25000" dirty="0"/>
                  <a:t> </a:t>
                </a:r>
                <a:r>
                  <a:rPr lang="en-AU" dirty="0"/>
                  <a:t>1211</a:t>
                </a:r>
                <a:endParaRPr lang="en-AU" baseline="-25000" dirty="0"/>
              </a:p>
              <a:p>
                <a:r>
                  <a:rPr lang="en-AU" dirty="0"/>
                  <a:t>Negative-Binomial: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=−0.1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[−0.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43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0.0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1690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 = 2227</a:t>
                </a:r>
              </a:p>
              <a:p>
                <a:endParaRPr lang="en-AU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345" b="-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996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were our inferences about the treatment effect between the Poisson-Gamma and the Negative-Binomial (GLM) models?</a:t>
            </a:r>
          </a:p>
          <a:p>
            <a:endParaRPr lang="en-AU" dirty="0"/>
          </a:p>
          <a:p>
            <a:r>
              <a:rPr lang="en-US" dirty="0"/>
              <a:t>The Negative-Binomial model was both faster and resulted in higher quality estimates</a:t>
            </a:r>
          </a:p>
          <a:p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65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88C783-3563-B2FD-69FB-39557A50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80050-FF6D-5581-313E-267E71DA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AU" dirty="0"/>
              <a:t>Bayesian inference provides powerful addition to our modelling toolkit</a:t>
            </a:r>
          </a:p>
          <a:p>
            <a:endParaRPr lang="en-AU" dirty="0"/>
          </a:p>
          <a:p>
            <a:r>
              <a:rPr lang="en-AU" dirty="0"/>
              <a:t>Multiple pathways we can take in developing a Bayesian model</a:t>
            </a:r>
          </a:p>
          <a:p>
            <a:endParaRPr lang="en-AU" dirty="0"/>
          </a:p>
          <a:p>
            <a:r>
              <a:rPr lang="en-AU" dirty="0"/>
              <a:t>Following a structured workflow can help reduce unnecessary work and ad-hoc decision-making</a:t>
            </a:r>
          </a:p>
        </p:txBody>
      </p:sp>
      <p:pic>
        <p:nvPicPr>
          <p:cNvPr id="10" name="Graphic 9" descr="Diagnostic">
            <a:extLst>
              <a:ext uri="{FF2B5EF4-FFF2-40B4-BE49-F238E27FC236}">
                <a16:creationId xmlns:a16="http://schemas.microsoft.com/office/drawing/2014/main" id="{0B18EE1E-A8CA-B4BD-B052-EC09412A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4584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213B36"/>
      </a:dk2>
      <a:lt2>
        <a:srgbClr val="E8E6E2"/>
      </a:lt2>
      <a:accent1>
        <a:srgbClr val="4D74C3"/>
      </a:accent1>
      <a:accent2>
        <a:srgbClr val="3B94B1"/>
      </a:accent2>
      <a:accent3>
        <a:srgbClr val="46B4A1"/>
      </a:accent3>
      <a:accent4>
        <a:srgbClr val="3BB16C"/>
      </a:accent4>
      <a:accent5>
        <a:srgbClr val="49B848"/>
      </a:accent5>
      <a:accent6>
        <a:srgbClr val="6CB13B"/>
      </a:accent6>
      <a:hlink>
        <a:srgbClr val="31954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8060</TotalTime>
  <Words>4217</Words>
  <Application>Microsoft Macintosh PowerPoint</Application>
  <PresentationFormat>Widescreen</PresentationFormat>
  <Paragraphs>823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Cambria Math</vt:lpstr>
      <vt:lpstr>Courier New</vt:lpstr>
      <vt:lpstr>Gill Sans Nova</vt:lpstr>
      <vt:lpstr>TropicVTI</vt:lpstr>
      <vt:lpstr>Bayesian Workflow</vt:lpstr>
      <vt:lpstr>Outline</vt:lpstr>
      <vt:lpstr>Why Bayesian Inference?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 – Key Takeaways</vt:lpstr>
      <vt:lpstr>Components of Bayesian Inference</vt:lpstr>
      <vt:lpstr>Computation in Bayesian Inference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HMC: Scaling Bayesian Inference</vt:lpstr>
      <vt:lpstr>Stan</vt:lpstr>
      <vt:lpstr>Stan-centricities</vt:lpstr>
      <vt:lpstr>Stan-centricities</vt:lpstr>
      <vt:lpstr>Stan-centricities</vt:lpstr>
      <vt:lpstr>Stan-centricities</vt:lpstr>
      <vt:lpstr>PowerPoint Presentation</vt:lpstr>
      <vt:lpstr>Bayesian Workflow</vt:lpstr>
      <vt:lpstr>Bayesian Workflow</vt:lpstr>
      <vt:lpstr>Principles of Bayesian Workflow</vt:lpstr>
      <vt:lpstr>Early Workflow</vt:lpstr>
      <vt:lpstr>Gelman et al. (2020)</vt:lpstr>
      <vt:lpstr>Gelman et al. (2020)</vt:lpstr>
      <vt:lpstr>What have we done so far?</vt:lpstr>
      <vt:lpstr>The Problem</vt:lpstr>
      <vt:lpstr>The Workflow</vt:lpstr>
      <vt:lpstr>Initial Model - Hypothesis</vt:lpstr>
      <vt:lpstr>Initial Model - Hypothesis</vt:lpstr>
      <vt:lpstr>Initial Model - Likelihood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Stan</vt:lpstr>
      <vt:lpstr>Initial Model - Priors</vt:lpstr>
      <vt:lpstr>Initial Model - Priors</vt:lpstr>
      <vt:lpstr>Initial Model - Priors</vt:lpstr>
      <vt:lpstr>Initial Model - Priors</vt:lpstr>
      <vt:lpstr>Initial Model - Priors</vt:lpstr>
      <vt:lpstr>Initial Model - Stan</vt:lpstr>
      <vt:lpstr>Now we can fit our model!</vt:lpstr>
      <vt:lpstr>Prior Predictive Check</vt:lpstr>
      <vt:lpstr>Prior Predictive Check - Stan</vt:lpstr>
      <vt:lpstr>Prior Predictive Check</vt:lpstr>
      <vt:lpstr>Prior Predictive Check</vt:lpstr>
      <vt:lpstr>Prior Predictive Check - Failed</vt:lpstr>
      <vt:lpstr>Modify the Model - Likelihood</vt:lpstr>
      <vt:lpstr>Modify the Model - Priors</vt:lpstr>
      <vt:lpstr>Modify the Model - Priors</vt:lpstr>
      <vt:lpstr>Prior Predictive Check</vt:lpstr>
      <vt:lpstr>Fit the Model &amp; Validate</vt:lpstr>
      <vt:lpstr>Traceplots</vt:lpstr>
      <vt:lpstr>Traceplots</vt:lpstr>
      <vt:lpstr>Effective Sample Size</vt:lpstr>
      <vt:lpstr>Evaluate Model</vt:lpstr>
      <vt:lpstr>Posterior Predictive Check</vt:lpstr>
      <vt:lpstr>Reject Model</vt:lpstr>
      <vt:lpstr>Reject Model</vt:lpstr>
      <vt:lpstr>New Model</vt:lpstr>
      <vt:lpstr>Accept Model</vt:lpstr>
      <vt:lpstr>Alternative Models - Marginalisation</vt:lpstr>
      <vt:lpstr>Alternative Models - Marginalisation</vt:lpstr>
      <vt:lpstr>Alternative Models - Marginalisation</vt:lpstr>
      <vt:lpstr>Alternative Models - Marginalisation</vt:lpstr>
      <vt:lpstr>Computational Efficiency</vt:lpstr>
      <vt:lpstr>Alternative Models - GLM</vt:lpstr>
      <vt:lpstr>Compare Models</vt:lpstr>
      <vt:lpstr>Compare Models</vt:lpstr>
      <vt:lpstr>Compare Models</vt:lpstr>
      <vt:lpstr>Compare Models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Workflow</dc:title>
  <dc:creator>Johnson Andrew</dc:creator>
  <cp:lastModifiedBy>Johnson Andrew</cp:lastModifiedBy>
  <cp:revision>60</cp:revision>
  <dcterms:created xsi:type="dcterms:W3CDTF">2023-06-06T22:58:06Z</dcterms:created>
  <dcterms:modified xsi:type="dcterms:W3CDTF">2024-06-17T05:54:22Z</dcterms:modified>
</cp:coreProperties>
</file>